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6" r:id="rId3"/>
    <p:sldId id="310" r:id="rId4"/>
    <p:sldId id="321" r:id="rId5"/>
    <p:sldId id="322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97" r:id="rId18"/>
    <p:sldId id="323" r:id="rId19"/>
    <p:sldId id="299" r:id="rId20"/>
    <p:sldId id="300" r:id="rId21"/>
    <p:sldId id="275" r:id="rId22"/>
    <p:sldId id="276" r:id="rId23"/>
    <p:sldId id="277" r:id="rId24"/>
    <p:sldId id="301" r:id="rId25"/>
    <p:sldId id="283" r:id="rId26"/>
    <p:sldId id="284" r:id="rId27"/>
    <p:sldId id="285" r:id="rId28"/>
    <p:sldId id="286" r:id="rId29"/>
    <p:sldId id="302" r:id="rId30"/>
    <p:sldId id="303" r:id="rId31"/>
    <p:sldId id="304" r:id="rId32"/>
    <p:sldId id="312" r:id="rId33"/>
    <p:sldId id="315" r:id="rId34"/>
    <p:sldId id="311" r:id="rId35"/>
    <p:sldId id="313" r:id="rId36"/>
    <p:sldId id="314" r:id="rId37"/>
    <p:sldId id="316" r:id="rId38"/>
    <p:sldId id="306" r:id="rId39"/>
    <p:sldId id="307" r:id="rId40"/>
    <p:sldId id="308" r:id="rId41"/>
    <p:sldId id="273" r:id="rId42"/>
    <p:sldId id="272" r:id="rId43"/>
    <p:sldId id="324" r:id="rId44"/>
    <p:sldId id="329" r:id="rId45"/>
    <p:sldId id="309" r:id="rId46"/>
    <p:sldId id="280" r:id="rId47"/>
    <p:sldId id="293" r:id="rId48"/>
    <p:sldId id="325" r:id="rId49"/>
    <p:sldId id="326" r:id="rId50"/>
    <p:sldId id="327" r:id="rId51"/>
    <p:sldId id="328" r:id="rId52"/>
    <p:sldId id="295" r:id="rId53"/>
    <p:sldId id="287" r:id="rId54"/>
    <p:sldId id="288" r:id="rId55"/>
    <p:sldId id="268" r:id="rId56"/>
    <p:sldId id="289" r:id="rId57"/>
    <p:sldId id="290" r:id="rId58"/>
  </p:sldIdLst>
  <p:sldSz cx="18288000" cy="10287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603" autoAdjust="0"/>
    <p:restoredTop sz="94589" autoAdjust="0"/>
  </p:normalViewPr>
  <p:slideViewPr>
    <p:cSldViewPr>
      <p:cViewPr varScale="1">
        <p:scale>
          <a:sx n="80" d="100"/>
          <a:sy n="80" d="100"/>
        </p:scale>
        <p:origin x="704" y="20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theme" Target="theme/theme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 Content, Top and Bot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6">
            <a:extLst>
              <a:ext uri="{FF2B5EF4-FFF2-40B4-BE49-F238E27FC236}">
                <a16:creationId xmlns:a16="http://schemas.microsoft.com/office/drawing/2014/main" id="{417E38DE-0826-02B5-40B7-4A8D421819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7676" y="342900"/>
            <a:ext cx="5207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Franklin Gothic Book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ranklin Gothic Book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ranklin Gothic Book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ranklin Gothic Book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ranklin Gothic Book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charset="0"/>
                <a:ea typeface="ＭＳ Ｐゴシック" charset="0"/>
              </a:defRPr>
            </a:lvl9pPr>
          </a:lstStyle>
          <a:p>
            <a:pPr eaLnBrk="1" hangingPunct="1">
              <a:defRPr/>
            </a:pPr>
            <a:r>
              <a:rPr lang="en-US" sz="5400" b="1">
                <a:solidFill>
                  <a:srgbClr val="A1C4E3"/>
                </a:solidFill>
              </a:rPr>
              <a:t>+</a:t>
            </a:r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id="{89908DB4-E3C4-F3E9-E563-31EE100ADB11}"/>
              </a:ext>
            </a:extLst>
          </p:cNvPr>
          <p:cNvSpPr/>
          <p:nvPr/>
        </p:nvSpPr>
        <p:spPr>
          <a:xfrm>
            <a:off x="16332200" y="423863"/>
            <a:ext cx="1371600" cy="240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TW" altLang="en-US" sz="2700">
              <a:solidFill>
                <a:srgbClr val="FFFFFF"/>
              </a:solidFill>
              <a:ea typeface="ＭＳ Ｐゴシック" charset="0"/>
              <a:cs typeface="ＭＳ Ｐゴシック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97035" y="2978945"/>
            <a:ext cx="15138314" cy="2948940"/>
          </a:xfrm>
        </p:spPr>
        <p:txBody>
          <a:bodyPr>
            <a:normAutofit/>
          </a:bodyPr>
          <a:lstStyle>
            <a:lvl1pPr>
              <a:defRPr sz="2700"/>
            </a:lvl1pPr>
            <a:lvl2pPr>
              <a:defRPr sz="2700"/>
            </a:lvl2pPr>
            <a:lvl3pPr>
              <a:defRPr sz="27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en-US" altLang="zh-TW"/>
              <a:t>Click to edit Master text styles</a:t>
            </a:r>
          </a:p>
          <a:p>
            <a:pPr lvl="1"/>
            <a:r>
              <a:rPr lang="en-US" altLang="zh-TW"/>
              <a:t>Second level</a:t>
            </a:r>
          </a:p>
          <a:p>
            <a:pPr lvl="2"/>
            <a:r>
              <a:rPr lang="en-US" altLang="zh-TW"/>
              <a:t>Third level</a:t>
            </a:r>
          </a:p>
          <a:p>
            <a:pPr lvl="3"/>
            <a:r>
              <a:rPr lang="en-US" altLang="zh-TW"/>
              <a:t>Fourth level</a:t>
            </a:r>
          </a:p>
          <a:p>
            <a:pPr lvl="4"/>
            <a:r>
              <a:rPr lang="en-US" altLang="zh-TW"/>
              <a:t>Fifth level</a:t>
            </a:r>
            <a:endParaRPr dirty="0"/>
          </a:p>
        </p:txBody>
      </p:sp>
      <p:sp>
        <p:nvSpPr>
          <p:cNvPr id="13" name="Content Placeholder 2"/>
          <p:cNvSpPr>
            <a:spLocks noGrp="1"/>
          </p:cNvSpPr>
          <p:nvPr>
            <p:ph sz="half" idx="14"/>
          </p:nvPr>
        </p:nvSpPr>
        <p:spPr>
          <a:xfrm>
            <a:off x="997035" y="6247448"/>
            <a:ext cx="15138314" cy="2948940"/>
          </a:xfrm>
        </p:spPr>
        <p:txBody>
          <a:bodyPr>
            <a:normAutofit/>
          </a:bodyPr>
          <a:lstStyle>
            <a:lvl1pPr>
              <a:defRPr sz="2700"/>
            </a:lvl1pPr>
            <a:lvl2pPr>
              <a:defRPr sz="2700"/>
            </a:lvl2pPr>
            <a:lvl3pPr>
              <a:defRPr sz="27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en-US" altLang="zh-TW"/>
              <a:t>Click to edit Master text styles</a:t>
            </a:r>
          </a:p>
          <a:p>
            <a:pPr lvl="1"/>
            <a:r>
              <a:rPr lang="en-US" altLang="zh-TW"/>
              <a:t>Second level</a:t>
            </a:r>
          </a:p>
          <a:p>
            <a:pPr lvl="2"/>
            <a:r>
              <a:rPr lang="en-US" altLang="zh-TW"/>
              <a:t>Third level</a:t>
            </a:r>
          </a:p>
          <a:p>
            <a:pPr lvl="3"/>
            <a:r>
              <a:rPr lang="en-US" altLang="zh-TW"/>
              <a:t>Fourth level</a:t>
            </a:r>
          </a:p>
          <a:p>
            <a:pPr lvl="4"/>
            <a:r>
              <a:rPr lang="en-US" altLang="zh-TW"/>
              <a:t>Fifth level</a:t>
            </a:r>
            <a:endParaRPr dirty="0"/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646A7A41-BF8A-1314-FD23-8D1440095C87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C8E055-0F20-5F47-9161-6BE991FCC855}" type="datetimeFigureOut">
              <a:rPr lang="en-US" altLang="zh-TW"/>
              <a:pPr>
                <a:defRPr/>
              </a:pPr>
              <a:t>9/6/26</a:t>
            </a:fld>
            <a:endParaRPr lang="en-US" altLang="zh-TW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E11F8957-3782-B9FB-CBA3-C708684597D5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E4F19135-BE4F-1CD6-1D0C-C6C502BBA1B5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E6BBFA07-5F1B-7B4A-A35A-F8E93D0E9F5B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7038483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>
            <a:extLst>
              <a:ext uri="{FF2B5EF4-FFF2-40B4-BE49-F238E27FC236}">
                <a16:creationId xmlns:a16="http://schemas.microsoft.com/office/drawing/2014/main" id="{15D1874F-858B-2343-F07F-0CFD31A09666}"/>
              </a:ext>
            </a:extLst>
          </p:cNvPr>
          <p:cNvSpPr/>
          <p:nvPr/>
        </p:nvSpPr>
        <p:spPr>
          <a:xfrm>
            <a:off x="16332200" y="423863"/>
            <a:ext cx="1371600" cy="240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TW" altLang="en-US" sz="2700">
              <a:solidFill>
                <a:srgbClr val="FFFFFF"/>
              </a:solidFill>
              <a:ea typeface="ＭＳ Ｐゴシック" charset="0"/>
              <a:cs typeface="ＭＳ Ｐゴシック" charset="0"/>
            </a:endParaRPr>
          </a:p>
        </p:txBody>
      </p:sp>
      <p:sp>
        <p:nvSpPr>
          <p:cNvPr id="4" name="TextBox 7">
            <a:extLst>
              <a:ext uri="{FF2B5EF4-FFF2-40B4-BE49-F238E27FC236}">
                <a16:creationId xmlns:a16="http://schemas.microsoft.com/office/drawing/2014/main" id="{58E8E8D9-D22E-BCF0-C371-B6B5CD36A8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7676" y="342900"/>
            <a:ext cx="5207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Franklin Gothic Book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ranklin Gothic Book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ranklin Gothic Book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ranklin Gothic Book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ranklin Gothic Book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charset="0"/>
                <a:ea typeface="ＭＳ Ｐゴシック" charset="0"/>
              </a:defRPr>
            </a:lvl9pPr>
          </a:lstStyle>
          <a:p>
            <a:pPr eaLnBrk="1" hangingPunct="1">
              <a:defRPr/>
            </a:pPr>
            <a:r>
              <a:rPr lang="en-US" sz="5400" b="1">
                <a:solidFill>
                  <a:srgbClr val="A1C4E3"/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/>
              <a:t>Click to edit Master title style</a:t>
            </a:r>
            <a:endParaRPr/>
          </a:p>
        </p:txBody>
      </p:sp>
      <p:sp>
        <p:nvSpPr>
          <p:cNvPr id="12" name="Content Placeholder 2"/>
          <p:cNvSpPr>
            <a:spLocks noGrp="1"/>
          </p:cNvSpPr>
          <p:nvPr>
            <p:ph sz="half" idx="17"/>
          </p:nvPr>
        </p:nvSpPr>
        <p:spPr>
          <a:xfrm>
            <a:off x="1005841" y="2978945"/>
            <a:ext cx="7314826" cy="2948940"/>
          </a:xfrm>
        </p:spPr>
        <p:txBody>
          <a:bodyPr>
            <a:normAutofit/>
          </a:bodyPr>
          <a:lstStyle>
            <a:lvl1pPr>
              <a:defRPr sz="2700"/>
            </a:lvl1pPr>
            <a:lvl2pPr>
              <a:defRPr sz="2700"/>
            </a:lvl2pPr>
            <a:lvl3pPr>
              <a:defRPr sz="27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en-US" altLang="zh-TW"/>
              <a:t>Click to edit Master text styles</a:t>
            </a:r>
          </a:p>
          <a:p>
            <a:pPr lvl="1"/>
            <a:r>
              <a:rPr lang="en-US" altLang="zh-TW"/>
              <a:t>Second level</a:t>
            </a:r>
          </a:p>
          <a:p>
            <a:pPr lvl="2"/>
            <a:r>
              <a:rPr lang="en-US" altLang="zh-TW"/>
              <a:t>Third level</a:t>
            </a:r>
          </a:p>
          <a:p>
            <a:pPr lvl="3"/>
            <a:r>
              <a:rPr lang="en-US" altLang="zh-TW"/>
              <a:t>Fourth level</a:t>
            </a:r>
          </a:p>
          <a:p>
            <a:pPr lvl="4"/>
            <a:r>
              <a:rPr lang="en-US" altLang="zh-TW"/>
              <a:t>Fifth level</a:t>
            </a:r>
            <a:endParaRPr dirty="0"/>
          </a:p>
        </p:txBody>
      </p:sp>
      <p:sp>
        <p:nvSpPr>
          <p:cNvPr id="14" name="Content Placeholder 2"/>
          <p:cNvSpPr>
            <a:spLocks noGrp="1"/>
          </p:cNvSpPr>
          <p:nvPr>
            <p:ph sz="half" idx="18"/>
          </p:nvPr>
        </p:nvSpPr>
        <p:spPr>
          <a:xfrm>
            <a:off x="1005841" y="6247448"/>
            <a:ext cx="7314826" cy="2948940"/>
          </a:xfrm>
        </p:spPr>
        <p:txBody>
          <a:bodyPr>
            <a:normAutofit/>
          </a:bodyPr>
          <a:lstStyle>
            <a:lvl1pPr>
              <a:defRPr sz="2700"/>
            </a:lvl1pPr>
            <a:lvl2pPr>
              <a:defRPr sz="2700"/>
            </a:lvl2pPr>
            <a:lvl3pPr>
              <a:defRPr sz="27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en-US" altLang="zh-TW"/>
              <a:t>Click to edit Master text styles</a:t>
            </a:r>
          </a:p>
          <a:p>
            <a:pPr lvl="1"/>
            <a:r>
              <a:rPr lang="en-US" altLang="zh-TW"/>
              <a:t>Second level</a:t>
            </a:r>
          </a:p>
          <a:p>
            <a:pPr lvl="2"/>
            <a:r>
              <a:rPr lang="en-US" altLang="zh-TW"/>
              <a:t>Third level</a:t>
            </a:r>
          </a:p>
          <a:p>
            <a:pPr lvl="3"/>
            <a:r>
              <a:rPr lang="en-US" altLang="zh-TW"/>
              <a:t>Fourth level</a:t>
            </a:r>
          </a:p>
          <a:p>
            <a:pPr lvl="4"/>
            <a:r>
              <a:rPr lang="en-US" altLang="zh-TW"/>
              <a:t>Fifth level</a:t>
            </a:r>
            <a:endParaRPr dirty="0"/>
          </a:p>
        </p:txBody>
      </p:sp>
      <p:sp>
        <p:nvSpPr>
          <p:cNvPr id="15" name="Content Placeholder 2"/>
          <p:cNvSpPr>
            <a:spLocks noGrp="1"/>
          </p:cNvSpPr>
          <p:nvPr>
            <p:ph sz="half" idx="1"/>
          </p:nvPr>
        </p:nvSpPr>
        <p:spPr>
          <a:xfrm>
            <a:off x="8820150" y="2978945"/>
            <a:ext cx="7315200" cy="2948940"/>
          </a:xfrm>
        </p:spPr>
        <p:txBody>
          <a:bodyPr>
            <a:normAutofit/>
          </a:bodyPr>
          <a:lstStyle>
            <a:lvl1pPr>
              <a:defRPr sz="2700"/>
            </a:lvl1pPr>
            <a:lvl2pPr>
              <a:defRPr sz="2700"/>
            </a:lvl2pPr>
            <a:lvl3pPr>
              <a:defRPr sz="27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en-US" altLang="zh-TW"/>
              <a:t>Click to edit Master text styles</a:t>
            </a:r>
          </a:p>
          <a:p>
            <a:pPr lvl="1"/>
            <a:r>
              <a:rPr lang="en-US" altLang="zh-TW"/>
              <a:t>Second level</a:t>
            </a:r>
          </a:p>
          <a:p>
            <a:pPr lvl="2"/>
            <a:r>
              <a:rPr lang="en-US" altLang="zh-TW"/>
              <a:t>Third level</a:t>
            </a:r>
          </a:p>
          <a:p>
            <a:pPr lvl="3"/>
            <a:r>
              <a:rPr lang="en-US" altLang="zh-TW"/>
              <a:t>Fourth level</a:t>
            </a:r>
          </a:p>
          <a:p>
            <a:pPr lvl="4"/>
            <a:r>
              <a:rPr lang="en-US" altLang="zh-TW"/>
              <a:t>Fifth level</a:t>
            </a:r>
            <a:endParaRPr dirty="0"/>
          </a:p>
        </p:txBody>
      </p:sp>
      <p:sp>
        <p:nvSpPr>
          <p:cNvPr id="16" name="Content Placeholder 2"/>
          <p:cNvSpPr>
            <a:spLocks noGrp="1"/>
          </p:cNvSpPr>
          <p:nvPr>
            <p:ph sz="half" idx="16"/>
          </p:nvPr>
        </p:nvSpPr>
        <p:spPr>
          <a:xfrm>
            <a:off x="8820150" y="6254496"/>
            <a:ext cx="7315200" cy="2948940"/>
          </a:xfrm>
        </p:spPr>
        <p:txBody>
          <a:bodyPr>
            <a:normAutofit/>
          </a:bodyPr>
          <a:lstStyle>
            <a:lvl1pPr>
              <a:defRPr sz="2700"/>
            </a:lvl1pPr>
            <a:lvl2pPr>
              <a:defRPr sz="2700"/>
            </a:lvl2pPr>
            <a:lvl3pPr>
              <a:defRPr sz="27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en-US" altLang="zh-TW"/>
              <a:t>Click to edit Master text styles</a:t>
            </a:r>
          </a:p>
          <a:p>
            <a:pPr lvl="1"/>
            <a:r>
              <a:rPr lang="en-US" altLang="zh-TW"/>
              <a:t>Second level</a:t>
            </a:r>
          </a:p>
          <a:p>
            <a:pPr lvl="2"/>
            <a:r>
              <a:rPr lang="en-US" altLang="zh-TW"/>
              <a:t>Third level</a:t>
            </a:r>
          </a:p>
          <a:p>
            <a:pPr lvl="3"/>
            <a:r>
              <a:rPr lang="en-US" altLang="zh-TW"/>
              <a:t>Fourth level</a:t>
            </a:r>
          </a:p>
          <a:p>
            <a:pPr lvl="4"/>
            <a:r>
              <a:rPr lang="en-US" altLang="zh-TW"/>
              <a:t>Fifth level</a:t>
            </a:r>
            <a:endParaRPr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A97439-0F88-66EC-3CF8-30FFA7D27F01}"/>
              </a:ext>
            </a:extLst>
          </p:cNvPr>
          <p:cNvSpPr>
            <a:spLocks noGrp="1"/>
          </p:cNvSpPr>
          <p:nvPr>
            <p:ph type="dt" sz="half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E135FD-2EB2-FD4F-8702-39D1091CFA99}" type="datetimeFigureOut">
              <a:rPr lang="en-US" altLang="zh-TW"/>
              <a:pPr>
                <a:defRPr/>
              </a:pPr>
              <a:t>9/6/26</a:t>
            </a:fld>
            <a:endParaRPr lang="en-US" altLang="zh-TW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C44F7D-389F-E73D-6775-F01E49E979AF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04DAEB6-2250-9C4E-A09B-F91FF32B68E0}"/>
              </a:ext>
            </a:extLst>
          </p:cNvPr>
          <p:cNvSpPr>
            <a:spLocks noGrp="1"/>
          </p:cNvSpPr>
          <p:nvPr>
            <p:ph type="sldNum" sz="quarter" idx="21"/>
          </p:nvPr>
        </p:nvSpPr>
        <p:spPr/>
        <p:txBody>
          <a:bodyPr/>
          <a:lstStyle>
            <a:lvl1pPr>
              <a:defRPr/>
            </a:lvl1pPr>
          </a:lstStyle>
          <a:p>
            <a:fld id="{359A8190-D9A7-4C45-9D33-64EB7724823C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2941926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9/5/26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image" Target="../media/image2.sv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svg"/><Relationship Id="rId4" Type="http://schemas.openxmlformats.org/officeDocument/2006/relationships/image" Target="../media/image3.svg"/><Relationship Id="rId9" Type="http://schemas.openxmlformats.org/officeDocument/2006/relationships/image" Target="../media/image8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svg"/><Relationship Id="rId4" Type="http://schemas.openxmlformats.org/officeDocument/2006/relationships/image" Target="../media/image3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svg"/><Relationship Id="rId4" Type="http://schemas.openxmlformats.org/officeDocument/2006/relationships/image" Target="../media/image3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5.svg"/><Relationship Id="rId4" Type="http://schemas.openxmlformats.org/officeDocument/2006/relationships/image" Target="../media/image4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5.svg"/><Relationship Id="rId4" Type="http://schemas.openxmlformats.org/officeDocument/2006/relationships/image" Target="../media/image4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7" Type="http://schemas.openxmlformats.org/officeDocument/2006/relationships/image" Target="../media/image20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5.svg"/><Relationship Id="rId4" Type="http://schemas.openxmlformats.org/officeDocument/2006/relationships/image" Target="../media/image4.sv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5.svg"/><Relationship Id="rId4" Type="http://schemas.openxmlformats.org/officeDocument/2006/relationships/image" Target="../media/image4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5.svg"/><Relationship Id="rId4" Type="http://schemas.openxmlformats.org/officeDocument/2006/relationships/image" Target="../media/image4.sv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svg"/><Relationship Id="rId4" Type="http://schemas.openxmlformats.org/officeDocument/2006/relationships/image" Target="../media/image3.sv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2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5.svg"/><Relationship Id="rId4" Type="http://schemas.openxmlformats.org/officeDocument/2006/relationships/image" Target="../media/image3.sv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2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5.svg"/><Relationship Id="rId4" Type="http://schemas.openxmlformats.org/officeDocument/2006/relationships/image" Target="../media/image3.sv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2.sv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svg"/><Relationship Id="rId4" Type="http://schemas.openxmlformats.org/officeDocument/2006/relationships/image" Target="../media/image3.sv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2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5.svg"/><Relationship Id="rId4" Type="http://schemas.openxmlformats.org/officeDocument/2006/relationships/image" Target="../media/image3.sv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2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5.svg"/><Relationship Id="rId4" Type="http://schemas.openxmlformats.org/officeDocument/2006/relationships/image" Target="../media/image3.sv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2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5.svg"/><Relationship Id="rId4" Type="http://schemas.openxmlformats.org/officeDocument/2006/relationships/image" Target="../media/image3.sv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2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5.svg"/><Relationship Id="rId4" Type="http://schemas.openxmlformats.org/officeDocument/2006/relationships/image" Target="../media/image3.sv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3.svg"/><Relationship Id="rId4" Type="http://schemas.openxmlformats.org/officeDocument/2006/relationships/image" Target="../media/image4.sv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2.sv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svg"/><Relationship Id="rId4" Type="http://schemas.openxmlformats.org/officeDocument/2006/relationships/image" Target="../media/image3.sv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3.svg"/><Relationship Id="rId4" Type="http://schemas.openxmlformats.org/officeDocument/2006/relationships/image" Target="../media/image4.svg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7" Type="http://schemas.openxmlformats.org/officeDocument/2006/relationships/hyperlink" Target="https://reurl.cc/GKDjGd" TargetMode="External"/><Relationship Id="rId2" Type="http://schemas.openxmlformats.org/officeDocument/2006/relationships/image" Target="../media/image2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jpeg"/><Relationship Id="rId5" Type="http://schemas.openxmlformats.org/officeDocument/2006/relationships/image" Target="../media/image5.svg"/><Relationship Id="rId4" Type="http://schemas.openxmlformats.org/officeDocument/2006/relationships/image" Target="../media/image3.sv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jpeg"/><Relationship Id="rId5" Type="http://schemas.openxmlformats.org/officeDocument/2006/relationships/image" Target="../media/image5.svg"/><Relationship Id="rId4" Type="http://schemas.openxmlformats.org/officeDocument/2006/relationships/image" Target="../media/image4.sv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7" Type="http://schemas.openxmlformats.org/officeDocument/2006/relationships/image" Target="../media/image47.png"/><Relationship Id="rId2" Type="http://schemas.openxmlformats.org/officeDocument/2006/relationships/image" Target="../media/image2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png"/><Relationship Id="rId5" Type="http://schemas.openxmlformats.org/officeDocument/2006/relationships/image" Target="../media/image5.svg"/><Relationship Id="rId4" Type="http://schemas.openxmlformats.org/officeDocument/2006/relationships/image" Target="../media/image4.sv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jpeg"/><Relationship Id="rId5" Type="http://schemas.openxmlformats.org/officeDocument/2006/relationships/image" Target="../media/image5.svg"/><Relationship Id="rId4" Type="http://schemas.openxmlformats.org/officeDocument/2006/relationships/image" Target="../media/image4.svg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573525">
            <a:off x="13168616" y="5403322"/>
            <a:ext cx="4462324" cy="4371067"/>
          </a:xfrm>
          <a:custGeom>
            <a:avLst/>
            <a:gdLst/>
            <a:ahLst/>
            <a:cxnLst/>
            <a:rect l="l" t="t" r="r" b="b"/>
            <a:pathLst>
              <a:path w="4462324" h="5409147">
                <a:moveTo>
                  <a:pt x="0" y="0"/>
                </a:moveTo>
                <a:lnTo>
                  <a:pt x="4462325" y="0"/>
                </a:lnTo>
                <a:lnTo>
                  <a:pt x="4462325" y="5409147"/>
                </a:lnTo>
                <a:lnTo>
                  <a:pt x="0" y="540914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1168" r="-17958"/>
            </a:stretch>
          </a:blipFill>
        </p:spPr>
        <p:txBody>
          <a:bodyPr/>
          <a:lstStyle/>
          <a:p>
            <a:endParaRPr lang="zh-TW" altLang="en-US"/>
          </a:p>
        </p:txBody>
      </p:sp>
      <p:sp>
        <p:nvSpPr>
          <p:cNvPr id="3" name="Freeform 3"/>
          <p:cNvSpPr/>
          <p:nvPr/>
        </p:nvSpPr>
        <p:spPr>
          <a:xfrm rot="453274" flipH="1">
            <a:off x="-727180" y="8479451"/>
            <a:ext cx="7644950" cy="2768653"/>
          </a:xfrm>
          <a:custGeom>
            <a:avLst/>
            <a:gdLst/>
            <a:ahLst/>
            <a:cxnLst/>
            <a:rect l="l" t="t" r="r" b="b"/>
            <a:pathLst>
              <a:path w="7644950" h="2768653">
                <a:moveTo>
                  <a:pt x="7644949" y="0"/>
                </a:moveTo>
                <a:lnTo>
                  <a:pt x="0" y="0"/>
                </a:lnTo>
                <a:lnTo>
                  <a:pt x="0" y="2768653"/>
                </a:lnTo>
                <a:lnTo>
                  <a:pt x="7644949" y="2768653"/>
                </a:lnTo>
                <a:lnTo>
                  <a:pt x="7644949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zh-TW" altLang="en-US"/>
          </a:p>
        </p:txBody>
      </p:sp>
      <p:sp>
        <p:nvSpPr>
          <p:cNvPr id="4" name="Freeform 4"/>
          <p:cNvSpPr/>
          <p:nvPr/>
        </p:nvSpPr>
        <p:spPr>
          <a:xfrm rot="-1076061" flipH="1">
            <a:off x="16768609" y="8749937"/>
            <a:ext cx="1684937" cy="2227681"/>
          </a:xfrm>
          <a:custGeom>
            <a:avLst/>
            <a:gdLst/>
            <a:ahLst/>
            <a:cxnLst/>
            <a:rect l="l" t="t" r="r" b="b"/>
            <a:pathLst>
              <a:path w="1684937" h="2227681">
                <a:moveTo>
                  <a:pt x="1684936" y="0"/>
                </a:moveTo>
                <a:lnTo>
                  <a:pt x="0" y="0"/>
                </a:lnTo>
                <a:lnTo>
                  <a:pt x="0" y="2227681"/>
                </a:lnTo>
                <a:lnTo>
                  <a:pt x="1684936" y="2227681"/>
                </a:lnTo>
                <a:lnTo>
                  <a:pt x="1684936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5" name="Freeform 5"/>
          <p:cNvSpPr/>
          <p:nvPr/>
        </p:nvSpPr>
        <p:spPr>
          <a:xfrm flipV="1">
            <a:off x="12857917" y="-744079"/>
            <a:ext cx="5897674" cy="4114800"/>
          </a:xfrm>
          <a:custGeom>
            <a:avLst/>
            <a:gdLst/>
            <a:ahLst/>
            <a:cxnLst/>
            <a:rect l="l" t="t" r="r" b="b"/>
            <a:pathLst>
              <a:path w="5897674" h="4114800">
                <a:moveTo>
                  <a:pt x="0" y="4114800"/>
                </a:moveTo>
                <a:lnTo>
                  <a:pt x="5897674" y="4114800"/>
                </a:lnTo>
                <a:lnTo>
                  <a:pt x="5897674" y="0"/>
                </a:lnTo>
                <a:lnTo>
                  <a:pt x="0" y="0"/>
                </a:lnTo>
                <a:lnTo>
                  <a:pt x="0" y="4114800"/>
                </a:lnTo>
                <a:close/>
              </a:path>
            </a:pathLst>
          </a:custGeom>
          <a:blipFill>
            <a:blip>
              <a:alphaModFix amt="75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zh-TW" altLang="en-US"/>
          </a:p>
        </p:txBody>
      </p:sp>
      <p:sp>
        <p:nvSpPr>
          <p:cNvPr id="6" name="Freeform 6"/>
          <p:cNvSpPr/>
          <p:nvPr/>
        </p:nvSpPr>
        <p:spPr>
          <a:xfrm rot="2140176">
            <a:off x="-457928" y="55631"/>
            <a:ext cx="1847660" cy="2515379"/>
          </a:xfrm>
          <a:custGeom>
            <a:avLst/>
            <a:gdLst/>
            <a:ahLst/>
            <a:cxnLst/>
            <a:rect l="l" t="t" r="r" b="b"/>
            <a:pathLst>
              <a:path w="1847660" h="2515379">
                <a:moveTo>
                  <a:pt x="0" y="0"/>
                </a:moveTo>
                <a:lnTo>
                  <a:pt x="1847660" y="0"/>
                </a:lnTo>
                <a:lnTo>
                  <a:pt x="1847660" y="2515379"/>
                </a:lnTo>
                <a:lnTo>
                  <a:pt x="0" y="2515379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8" name="TextBox 8"/>
          <p:cNvSpPr txBox="1"/>
          <p:nvPr/>
        </p:nvSpPr>
        <p:spPr>
          <a:xfrm>
            <a:off x="1949787" y="742167"/>
            <a:ext cx="10066229" cy="107721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424"/>
              </a:lnSpc>
              <a:spcBef>
                <a:spcPct val="0"/>
              </a:spcBef>
            </a:pPr>
            <a:r>
              <a:rPr lang="zh-TW" altLang="en-US" sz="4800" b="1" spc="174" dirty="0">
                <a:latin typeface="Nunito"/>
                <a:ea typeface="Nunito"/>
                <a:cs typeface="Nunito"/>
                <a:sym typeface="Nunito"/>
              </a:rPr>
              <a:t>如何</a:t>
            </a:r>
            <a:r>
              <a:rPr lang="zh-TW" altLang="en-US" sz="4800" b="1" spc="174" dirty="0">
                <a:solidFill>
                  <a:srgbClr val="C00000"/>
                </a:solidFill>
                <a:latin typeface="Nunito"/>
                <a:ea typeface="Nunito"/>
                <a:cs typeface="Nunito"/>
                <a:sym typeface="Nunito"/>
              </a:rPr>
              <a:t>挽救</a:t>
            </a:r>
            <a:r>
              <a:rPr lang="zh-TW" altLang="en-US" sz="4800" b="1" spc="174" dirty="0">
                <a:latin typeface="Nunito"/>
                <a:ea typeface="Nunito"/>
                <a:cs typeface="Nunito"/>
                <a:sym typeface="Nunito"/>
              </a:rPr>
              <a:t>被手機餵養的</a:t>
            </a:r>
            <a:r>
              <a:rPr lang="zh-TW" altLang="en-US" sz="4800" b="1" spc="174" dirty="0">
                <a:solidFill>
                  <a:srgbClr val="C00000"/>
                </a:solidFill>
                <a:latin typeface="Nunito"/>
                <a:ea typeface="Nunito"/>
                <a:cs typeface="Nunito"/>
                <a:sym typeface="Nunito"/>
              </a:rPr>
              <a:t>下一代？</a:t>
            </a:r>
            <a:endParaRPr lang="en-US" sz="4800" b="1" spc="174" dirty="0">
              <a:solidFill>
                <a:srgbClr val="C00000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" name="Freeform 9"/>
          <p:cNvSpPr/>
          <p:nvPr/>
        </p:nvSpPr>
        <p:spPr>
          <a:xfrm flipV="1">
            <a:off x="13010317" y="-591679"/>
            <a:ext cx="5897674" cy="4114800"/>
          </a:xfrm>
          <a:custGeom>
            <a:avLst/>
            <a:gdLst/>
            <a:ahLst/>
            <a:cxnLst/>
            <a:rect l="l" t="t" r="r" b="b"/>
            <a:pathLst>
              <a:path w="5897674" h="4114800">
                <a:moveTo>
                  <a:pt x="0" y="4114800"/>
                </a:moveTo>
                <a:lnTo>
                  <a:pt x="5897674" y="4114800"/>
                </a:lnTo>
                <a:lnTo>
                  <a:pt x="5897674" y="0"/>
                </a:lnTo>
                <a:lnTo>
                  <a:pt x="0" y="0"/>
                </a:lnTo>
                <a:lnTo>
                  <a:pt x="0" y="4114800"/>
                </a:lnTo>
                <a:close/>
              </a:path>
            </a:pathLst>
          </a:custGeom>
          <a:blipFill>
            <a:blip>
              <a:alphaModFix amt="75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zh-TW" altLang="en-US"/>
          </a:p>
        </p:txBody>
      </p:sp>
      <p:sp>
        <p:nvSpPr>
          <p:cNvPr id="10" name="Freeform 10"/>
          <p:cNvSpPr/>
          <p:nvPr/>
        </p:nvSpPr>
        <p:spPr>
          <a:xfrm>
            <a:off x="2922614" y="2181786"/>
            <a:ext cx="9627352" cy="6362854"/>
          </a:xfrm>
          <a:custGeom>
            <a:avLst/>
            <a:gdLst/>
            <a:ahLst/>
            <a:cxnLst/>
            <a:rect l="l" t="t" r="r" b="b"/>
            <a:pathLst>
              <a:path w="9627352" h="6362854">
                <a:moveTo>
                  <a:pt x="0" y="0"/>
                </a:moveTo>
                <a:lnTo>
                  <a:pt x="9627352" y="0"/>
                </a:lnTo>
                <a:lnTo>
                  <a:pt x="9627352" y="6362854"/>
                </a:lnTo>
                <a:lnTo>
                  <a:pt x="0" y="636285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7773" t="-3212" r="-5607" b="-10948"/>
            </a:stretch>
          </a:blipFill>
        </p:spPr>
        <p:txBody>
          <a:bodyPr/>
          <a:lstStyle/>
          <a:p>
            <a:endParaRPr lang="zh-TW" altLang="en-US"/>
          </a:p>
        </p:txBody>
      </p:sp>
      <p:sp>
        <p:nvSpPr>
          <p:cNvPr id="11" name="TextBox 11"/>
          <p:cNvSpPr txBox="1"/>
          <p:nvPr/>
        </p:nvSpPr>
        <p:spPr>
          <a:xfrm>
            <a:off x="4550775" y="9201150"/>
            <a:ext cx="8850913" cy="53860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44"/>
              </a:lnSpc>
              <a:spcBef>
                <a:spcPct val="0"/>
              </a:spcBef>
            </a:pPr>
            <a:r>
              <a:rPr lang="en-US" sz="3032" dirty="0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    FFNA 美國家庭優先協會  張麗珠牧師</a:t>
            </a: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2614" y="2181785"/>
            <a:ext cx="9627352" cy="6378769"/>
          </a:xfrm>
          <a:prstGeom prst="rect">
            <a:avLst/>
          </a:prstGeom>
        </p:spPr>
      </p:pic>
      <p:pic>
        <p:nvPicPr>
          <p:cNvPr id="16" name="圖片 1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25740">
            <a:off x="12803214" y="5089301"/>
            <a:ext cx="4944483" cy="448547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952500"/>
            <a:ext cx="12801600" cy="1600200"/>
          </a:xfrm>
        </p:spPr>
        <p:txBody>
          <a:bodyPr>
            <a:noAutofit/>
          </a:bodyPr>
          <a:lstStyle/>
          <a:p>
            <a:r>
              <a:rPr lang="en-US" altLang="zh-TW" sz="5400" b="1" dirty="0">
                <a:latin typeface="Kaiti TC" charset="-120"/>
                <a:ea typeface="Kaiti TC" charset="-120"/>
                <a:cs typeface="Kaiti TC" charset="-120"/>
              </a:rPr>
              <a:t>破冰活動：手機小測驗</a:t>
            </a:r>
            <a:endParaRPr kumimoji="1" lang="zh-TW" altLang="en-US" sz="5400" dirty="0">
              <a:latin typeface="Kaiti TC" charset="-120"/>
              <a:ea typeface="Kaiti TC" charset="-120"/>
              <a:cs typeface="Kaiti TC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85800" y="2247900"/>
            <a:ext cx="13411200" cy="6019800"/>
          </a:xfrm>
        </p:spPr>
        <p:txBody>
          <a:bodyPr>
            <a:normAutofit/>
          </a:bodyPr>
          <a:lstStyle/>
          <a:p>
            <a:r>
              <a:rPr kumimoji="1" lang="zh-TW" altLang="en-US" sz="4400" dirty="0">
                <a:latin typeface="Kaiti TC" charset="-120"/>
                <a:ea typeface="Kaiti TC" charset="-120"/>
                <a:cs typeface="Kaiti TC" charset="-120"/>
              </a:rPr>
              <a:t>你今天幾點第一次碰手機？</a:t>
            </a:r>
            <a:br>
              <a:rPr kumimoji="1" lang="en-US" altLang="zh-TW" sz="4400" dirty="0">
                <a:latin typeface="Kaiti TC" charset="-120"/>
                <a:ea typeface="Kaiti TC" charset="-120"/>
                <a:cs typeface="Kaiti TC" charset="-120"/>
              </a:rPr>
            </a:br>
            <a:r>
              <a:rPr kumimoji="1" lang="zh-TW" altLang="en-US" sz="4400" dirty="0">
                <a:latin typeface="Kaiti TC" charset="-120"/>
                <a:ea typeface="Kaiti TC" charset="-120"/>
                <a:cs typeface="Kaiti TC" charset="-120"/>
              </a:rPr>
              <a:t>是什麼原因？</a:t>
            </a:r>
            <a:endParaRPr kumimoji="1" lang="en-US" altLang="zh-TW" sz="4400" dirty="0">
              <a:latin typeface="Kaiti TC" charset="-120"/>
              <a:ea typeface="Kaiti TC" charset="-120"/>
              <a:cs typeface="Kaiti TC" charset="-120"/>
            </a:endParaRPr>
          </a:p>
          <a:p>
            <a:r>
              <a:rPr lang="zh-TW" altLang="zh-TW" sz="4400" dirty="0">
                <a:latin typeface="Kaiti TC" charset="-120"/>
                <a:ea typeface="Kaiti TC" charset="-120"/>
                <a:cs typeface="Kaiti TC" charset="-120"/>
              </a:rPr>
              <a:t>早上起床後</a:t>
            </a:r>
            <a:r>
              <a:rPr lang="en-US" altLang="zh-TW" sz="4400" dirty="0">
                <a:latin typeface="Kaiti TC" charset="-120"/>
                <a:ea typeface="Kaiti TC" charset="-120"/>
                <a:cs typeface="Kaiti TC" charset="-120"/>
              </a:rPr>
              <a:t>3</a:t>
            </a:r>
            <a:r>
              <a:rPr lang="zh-TW" altLang="zh-TW" sz="4400" dirty="0">
                <a:latin typeface="Kaiti TC" charset="-120"/>
                <a:ea typeface="Kaiti TC" charset="-120"/>
                <a:cs typeface="Kaiti TC" charset="-120"/>
              </a:rPr>
              <a:t>分鐘內滑手機？</a:t>
            </a:r>
          </a:p>
          <a:p>
            <a:r>
              <a:rPr lang="zh-TW" altLang="zh-TW" sz="4400" dirty="0">
                <a:latin typeface="Kaiti TC" charset="-120"/>
                <a:ea typeface="Kaiti TC" charset="-120"/>
                <a:cs typeface="Kaiti TC" charset="-120"/>
              </a:rPr>
              <a:t>睡前看手機超過</a:t>
            </a:r>
            <a:r>
              <a:rPr lang="en-US" altLang="zh-TW" sz="4400" dirty="0">
                <a:latin typeface="Kaiti TC" charset="-120"/>
                <a:ea typeface="Kaiti TC" charset="-120"/>
                <a:cs typeface="Kaiti TC" charset="-120"/>
              </a:rPr>
              <a:t>20</a:t>
            </a:r>
            <a:r>
              <a:rPr lang="zh-TW" altLang="zh-TW" sz="4400" dirty="0">
                <a:latin typeface="Kaiti TC" charset="-120"/>
                <a:ea typeface="Kaiti TC" charset="-120"/>
                <a:cs typeface="Kaiti TC" charset="-120"/>
              </a:rPr>
              <a:t>分鐘？</a:t>
            </a:r>
          </a:p>
          <a:p>
            <a:r>
              <a:rPr lang="zh-TW" altLang="zh-TW" sz="4400" dirty="0">
                <a:latin typeface="Kaiti TC" charset="-120"/>
                <a:ea typeface="Kaiti TC" charset="-120"/>
                <a:cs typeface="Kaiti TC" charset="-120"/>
              </a:rPr>
              <a:t>你的孩子在用手機時，你正在滑手機？</a:t>
            </a:r>
          </a:p>
          <a:p>
            <a:r>
              <a:rPr lang="en-US" altLang="zh-TW" sz="4400" dirty="0">
                <a:latin typeface="Kaiti TC" charset="-120"/>
                <a:ea typeface="Kaiti TC" charset="-120"/>
                <a:cs typeface="Kaiti TC" charset="-120"/>
              </a:rPr>
              <a:t>你曾因為手機分心錯過孩子講話？</a:t>
            </a:r>
            <a:r>
              <a:rPr lang="zh-TW" altLang="zh-TW" sz="4400" dirty="0">
                <a:latin typeface="Kaiti TC" charset="-120"/>
                <a:ea typeface="Kaiti TC" charset="-120"/>
                <a:cs typeface="Kaiti TC" charset="-120"/>
              </a:rPr>
              <a:t> </a:t>
            </a:r>
            <a:r>
              <a:rPr kumimoji="1" lang="zh-TW" altLang="en-US" sz="4400" dirty="0">
                <a:latin typeface="Kaiti TC" charset="-120"/>
                <a:ea typeface="Kaiti TC" charset="-120"/>
                <a:cs typeface="Kaiti TC" charset="-120"/>
              </a:rPr>
              <a:t> </a:t>
            </a: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17984">
            <a:off x="9968085" y="6283746"/>
            <a:ext cx="4587647" cy="3265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0478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644278"/>
            <a:ext cx="18288000" cy="14426578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sz="4000" dirty="0">
                <a:latin typeface="Kaiti TC" charset="-120"/>
                <a:ea typeface="Kaiti TC" charset="-120"/>
                <a:cs typeface="Kaiti TC" charset="-120"/>
              </a:rPr>
              <a:t>人們一天平均碰手機 </a:t>
            </a:r>
            <a:r>
              <a:rPr lang="en-US" altLang="zh-TW" sz="4000" dirty="0">
                <a:latin typeface="Kaiti TC" charset="-120"/>
                <a:ea typeface="Kaiti TC" charset="-120"/>
                <a:cs typeface="Kaiti TC" charset="-120"/>
              </a:rPr>
              <a:t>2600 </a:t>
            </a:r>
            <a:r>
              <a:rPr lang="zh-TW" altLang="en-US" sz="4000" dirty="0">
                <a:latin typeface="Kaiti TC" charset="-120"/>
                <a:ea typeface="Kaiti TC" charset="-120"/>
                <a:cs typeface="Kaiti TC" charset="-120"/>
              </a:rPr>
              <a:t>次</a:t>
            </a:r>
            <a:endParaRPr lang="en-US" altLang="zh-TW" sz="4000" dirty="0">
              <a:latin typeface="Kaiti TC" charset="-120"/>
              <a:ea typeface="Kaiti TC" charset="-120"/>
              <a:cs typeface="Kaiti TC" charset="-120"/>
            </a:endParaRPr>
          </a:p>
          <a:p>
            <a:r>
              <a:rPr lang="zh-TW" altLang="en-US" sz="4000" dirty="0">
                <a:latin typeface="Kaiti TC" charset="-120"/>
                <a:ea typeface="Kaiti TC" charset="-120"/>
                <a:cs typeface="Kaiti TC" charset="-120"/>
              </a:rPr>
              <a:t>每天平均盯著手機 </a:t>
            </a:r>
            <a:r>
              <a:rPr lang="en-US" altLang="zh-TW" sz="4000" dirty="0">
                <a:latin typeface="Kaiti TC" charset="-120"/>
                <a:ea typeface="Kaiti TC" charset="-120"/>
                <a:cs typeface="Kaiti TC" charset="-120"/>
              </a:rPr>
              <a:t>4 </a:t>
            </a:r>
            <a:r>
              <a:rPr lang="zh-TW" altLang="en-US" sz="4000" dirty="0">
                <a:latin typeface="Kaiti TC" charset="-120"/>
                <a:ea typeface="Kaiti TC" charset="-120"/>
                <a:cs typeface="Kaiti TC" charset="-120"/>
              </a:rPr>
              <a:t>小時</a:t>
            </a:r>
            <a:endParaRPr lang="en-US" altLang="zh-TW" sz="4000" dirty="0">
              <a:latin typeface="Kaiti TC" charset="-120"/>
              <a:ea typeface="Kaiti TC" charset="-120"/>
              <a:cs typeface="Kaiti TC" charset="-120"/>
            </a:endParaRPr>
          </a:p>
          <a:p>
            <a:r>
              <a:rPr lang="zh-TW" altLang="en-US" sz="4000" dirty="0">
                <a:latin typeface="Kaiti TC" charset="-120"/>
                <a:ea typeface="Kaiti TC" charset="-120"/>
                <a:cs typeface="Kaiti TC" charset="-120"/>
              </a:rPr>
              <a:t>手機沒有讓人類升級為 </a:t>
            </a:r>
            <a:r>
              <a:rPr lang="en-US" altLang="zh-TW" sz="4000" dirty="0">
                <a:latin typeface="Kaiti TC" charset="-120"/>
                <a:ea typeface="Kaiti TC" charset="-120"/>
                <a:cs typeface="Kaiti TC" charset="-120"/>
              </a:rPr>
              <a:t>2.0 </a:t>
            </a:r>
            <a:r>
              <a:rPr lang="zh-TW" altLang="en-US" sz="4000" dirty="0">
                <a:latin typeface="Kaiti TC" charset="-120"/>
                <a:ea typeface="Kaiti TC" charset="-120"/>
                <a:cs typeface="Kaiti TC" charset="-120"/>
              </a:rPr>
              <a:t>版</a:t>
            </a:r>
            <a:br>
              <a:rPr lang="en-US" altLang="zh-TW" sz="4000" dirty="0">
                <a:latin typeface="Kaiti TC" charset="-120"/>
                <a:ea typeface="Kaiti TC" charset="-120"/>
                <a:cs typeface="Kaiti TC" charset="-120"/>
              </a:rPr>
            </a:br>
            <a:r>
              <a:rPr lang="zh-TW" altLang="en-US" sz="4000" dirty="0">
                <a:latin typeface="Kaiti TC" charset="-120"/>
                <a:ea typeface="Kaiti TC" charset="-120"/>
                <a:cs typeface="Kaiti TC" charset="-120"/>
              </a:rPr>
              <a:t>反而降級成為 </a:t>
            </a:r>
            <a:r>
              <a:rPr lang="en-US" altLang="zh-TW" sz="4000" dirty="0">
                <a:latin typeface="Kaiti TC" charset="-120"/>
                <a:ea typeface="Kaiti TC" charset="-120"/>
                <a:cs typeface="Kaiti TC" charset="-120"/>
              </a:rPr>
              <a:t>0.5 </a:t>
            </a:r>
            <a:r>
              <a:rPr lang="zh-TW" altLang="en-US" sz="4000" dirty="0">
                <a:latin typeface="Kaiti TC" charset="-120"/>
                <a:ea typeface="Kaiti TC" charset="-120"/>
                <a:cs typeface="Kaiti TC" charset="-120"/>
              </a:rPr>
              <a:t>版。</a:t>
            </a:r>
            <a:endParaRPr kumimoji="1" lang="zh-TW" altLang="en-US" sz="4000" dirty="0">
              <a:latin typeface="Kaiti TC" charset="-120"/>
              <a:ea typeface="Kaiti TC" charset="-120"/>
              <a:cs typeface="Kaiti TC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7980254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itle 6">
            <a:extLst>
              <a:ext uri="{FF2B5EF4-FFF2-40B4-BE49-F238E27FC236}">
                <a16:creationId xmlns:a16="http://schemas.microsoft.com/office/drawing/2014/main" id="{CFDAAB71-4D95-63E2-4492-665B24482D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kumimoji="0" lang="zh-TW" altLang="en-US" b="1">
                <a:latin typeface="Adobe 繁黑體 Std B" charset="-120"/>
                <a:ea typeface="Adobe 繁黑體 Std B" charset="-120"/>
              </a:rPr>
              <a:t>暖身活動</a:t>
            </a:r>
          </a:p>
        </p:txBody>
      </p:sp>
      <p:sp>
        <p:nvSpPr>
          <p:cNvPr id="26626" name="Content Placeholder 7">
            <a:extLst>
              <a:ext uri="{FF2B5EF4-FFF2-40B4-BE49-F238E27FC236}">
                <a16:creationId xmlns:a16="http://schemas.microsoft.com/office/drawing/2014/main" id="{DA3BCBA5-2DF4-F792-8E52-647738EC443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033713" y="2978945"/>
            <a:ext cx="11353800" cy="2947988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kumimoji="0" lang="zh-TW" altLang="en-US">
                <a:latin typeface="Adobe 繁黑體 Std B" charset="-120"/>
                <a:ea typeface="Adobe 繁黑體 Std B" charset="-120"/>
              </a:rPr>
              <a:t>請回憶一下，童年時常玩及好玩的</a:t>
            </a:r>
            <a:r>
              <a:rPr kumimoji="0" lang="en-US" altLang="zh-TW">
                <a:latin typeface="Adobe 繁黑體 Std B" charset="-120"/>
                <a:ea typeface="Adobe 繁黑體 Std B" charset="-120"/>
              </a:rPr>
              <a:t>Game</a:t>
            </a:r>
            <a:endParaRPr kumimoji="0" lang="zh-TW" altLang="zh-TW">
              <a:latin typeface="Adobe 繁黑體 Std B" charset="-120"/>
              <a:ea typeface="Adobe 繁黑體 Std B" charset="-120"/>
            </a:endParaRPr>
          </a:p>
          <a:p>
            <a:pPr lvl="1" eaLnBrk="1" hangingPunct="1">
              <a:lnSpc>
                <a:spcPct val="90000"/>
              </a:lnSpc>
            </a:pPr>
            <a:r>
              <a:rPr kumimoji="0" lang="zh-TW" altLang="en-US">
                <a:latin typeface="Adobe 繁黑體 Std B" charset="-120"/>
                <a:ea typeface="Adobe 繁黑體 Std B" charset="-120"/>
              </a:rPr>
              <a:t>請各組相互討論並將它寫下來</a:t>
            </a:r>
            <a:endParaRPr kumimoji="0" lang="zh-TW" altLang="zh-TW">
              <a:latin typeface="Adobe 繁黑體 Std B" charset="-120"/>
              <a:ea typeface="Adobe 繁黑體 Std B" charset="-120"/>
            </a:endParaRPr>
          </a:p>
          <a:p>
            <a:pPr eaLnBrk="1" hangingPunct="1">
              <a:lnSpc>
                <a:spcPct val="90000"/>
              </a:lnSpc>
            </a:pPr>
            <a:r>
              <a:rPr kumimoji="0" lang="zh-TW" altLang="en-US">
                <a:latin typeface="Adobe 繁黑體 Std B" charset="-120"/>
                <a:ea typeface="Adobe 繁黑體 Std B" charset="-120"/>
              </a:rPr>
              <a:t>這些遊戲滿足了我們什麼需求？</a:t>
            </a:r>
            <a:endParaRPr kumimoji="0" lang="zh-TW" altLang="zh-TW">
              <a:latin typeface="Adobe 繁黑體 Std B" charset="-120"/>
              <a:ea typeface="Adobe 繁黑體 Std B" charset="-120"/>
            </a:endParaRPr>
          </a:p>
          <a:p>
            <a:pPr eaLnBrk="1" hangingPunct="1">
              <a:lnSpc>
                <a:spcPct val="90000"/>
              </a:lnSpc>
            </a:pPr>
            <a:r>
              <a:rPr kumimoji="0" lang="zh-TW" altLang="en-US">
                <a:latin typeface="Adobe 繁黑體 Std B" charset="-120"/>
                <a:ea typeface="Adobe 繁黑體 Std B" charset="-120"/>
              </a:rPr>
              <a:t>請各組派一代表將討論結果分享與大家</a:t>
            </a:r>
            <a:endParaRPr kumimoji="0" lang="zh-TW" altLang="zh-TW">
              <a:latin typeface="Adobe 繁黑體 Std B" charset="-120"/>
              <a:ea typeface="Adobe 繁黑體 Std B" charset="-120"/>
            </a:endParaRPr>
          </a:p>
          <a:p>
            <a:pPr lvl="1" eaLnBrk="1" hangingPunct="1">
              <a:lnSpc>
                <a:spcPct val="90000"/>
              </a:lnSpc>
              <a:buFontTx/>
              <a:buNone/>
            </a:pPr>
            <a:endParaRPr kumimoji="0" lang="en-US" altLang="zh-TW">
              <a:latin typeface="Adobe 繁黑體 Std B" charset="-120"/>
              <a:ea typeface="Adobe 繁黑體 Std B" charset="-120"/>
            </a:endParaRPr>
          </a:p>
          <a:p>
            <a:pPr eaLnBrk="1" hangingPunct="1"/>
            <a:endParaRPr kumimoji="0" lang="zh-TW" altLang="en-US">
              <a:latin typeface="Adobe 繁黑體 Std B" charset="-120"/>
              <a:ea typeface="Adobe 繁黑體 Std B" charset="-120"/>
            </a:endParaRPr>
          </a:p>
        </p:txBody>
      </p:sp>
      <p:pic>
        <p:nvPicPr>
          <p:cNvPr id="26627" name="Content Placeholder 9" descr="Kids-playing-outside.jpg">
            <a:extLst>
              <a:ext uri="{FF2B5EF4-FFF2-40B4-BE49-F238E27FC236}">
                <a16:creationId xmlns:a16="http://schemas.microsoft.com/office/drawing/2014/main" id="{474165E1-D851-15E7-51B1-25C8E8D34CDE}"/>
              </a:ext>
            </a:extLst>
          </p:cNvPr>
          <p:cNvPicPr>
            <a:picLocks noGrp="1" noChangeAspect="1"/>
          </p:cNvPicPr>
          <p:nvPr>
            <p:ph sz="half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680" b="25372"/>
          <a:stretch>
            <a:fillRect/>
          </a:stretch>
        </p:blipFill>
        <p:spPr>
          <a:xfrm>
            <a:off x="3033713" y="6248401"/>
            <a:ext cx="11353800" cy="2947988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itle 1">
            <a:extLst>
              <a:ext uri="{FF2B5EF4-FFF2-40B4-BE49-F238E27FC236}">
                <a16:creationId xmlns:a16="http://schemas.microsoft.com/office/drawing/2014/main" id="{4EF2D1DF-A445-6D10-BB35-360B6206AF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3713" y="726283"/>
            <a:ext cx="11334750" cy="1402556"/>
          </a:xfrm>
        </p:spPr>
        <p:txBody>
          <a:bodyPr/>
          <a:lstStyle/>
          <a:p>
            <a:pPr eaLnBrk="1" hangingPunct="1"/>
            <a:r>
              <a:rPr kumimoji="0" lang="en-US" altLang="zh-TW">
                <a:latin typeface="Arial Black" panose="020B0604020202020204" pitchFamily="34" charset="0"/>
                <a:ea typeface="ＭＳ Ｐゴシック" panose="020B0600070205080204" pitchFamily="34" charset="-128"/>
              </a:rPr>
              <a:t>FAR and FAR</a:t>
            </a:r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0B8C5F15-3CC4-D0DA-1AD4-ECFB36EE7E0D}"/>
              </a:ext>
            </a:extLst>
          </p:cNvPr>
          <p:cNvSpPr>
            <a:spLocks noGrp="1"/>
          </p:cNvSpPr>
          <p:nvPr>
            <p:ph sz="half" idx="17"/>
          </p:nvPr>
        </p:nvSpPr>
        <p:spPr>
          <a:xfrm>
            <a:off x="3033713" y="2128838"/>
            <a:ext cx="5493545" cy="3798095"/>
          </a:xfrm>
        </p:spPr>
        <p:txBody>
          <a:bodyPr rtlCol="0"/>
          <a:lstStyle/>
          <a:p>
            <a:pPr>
              <a:defRPr/>
            </a:pPr>
            <a:r>
              <a:rPr lang="en-US" sz="3600" dirty="0">
                <a:solidFill>
                  <a:schemeClr val="accent2"/>
                </a:solidFill>
                <a:latin typeface="Kaiti TC" charset="-120"/>
                <a:ea typeface="Kaiti TC" charset="-120"/>
                <a:cs typeface="Kaiti TC" charset="-120"/>
              </a:rPr>
              <a:t>F</a:t>
            </a:r>
            <a:r>
              <a:rPr lang="en-US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Kaiti TC" charset="-120"/>
                <a:ea typeface="Kaiti TC" charset="-120"/>
                <a:cs typeface="Kaiti TC" charset="-120"/>
              </a:rPr>
              <a:t>un </a:t>
            </a:r>
            <a:r>
              <a:rPr lang="zh-TW" altLang="en-US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Kaiti TC" charset="-120"/>
                <a:ea typeface="Kaiti TC" charset="-120"/>
                <a:cs typeface="Kaiti TC" charset="-120"/>
              </a:rPr>
              <a:t>（娛樂性）</a:t>
            </a:r>
            <a:endParaRPr lang="en-US" sz="3600" dirty="0">
              <a:solidFill>
                <a:schemeClr val="tx1">
                  <a:lumMod val="65000"/>
                  <a:lumOff val="35000"/>
                </a:schemeClr>
              </a:solidFill>
              <a:latin typeface="Kaiti TC" charset="-120"/>
              <a:ea typeface="Kaiti TC" charset="-120"/>
              <a:cs typeface="Kaiti TC" charset="-120"/>
            </a:endParaRPr>
          </a:p>
          <a:p>
            <a:pPr>
              <a:defRPr/>
            </a:pPr>
            <a:r>
              <a:rPr lang="en-US" altLang="zh-TW" sz="3600" dirty="0">
                <a:solidFill>
                  <a:srgbClr val="297FD5"/>
                </a:solidFill>
                <a:latin typeface="Kaiti TC" charset="-120"/>
                <a:ea typeface="Kaiti TC" charset="-120"/>
                <a:cs typeface="Kaiti TC" charset="-120"/>
              </a:rPr>
              <a:t>A</a:t>
            </a:r>
            <a:r>
              <a:rPr lang="en-US" altLang="zh-TW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Kaiti TC" charset="-120"/>
                <a:ea typeface="Kaiti TC" charset="-120"/>
                <a:cs typeface="Kaiti TC" charset="-120"/>
              </a:rPr>
              <a:t>chievement </a:t>
            </a:r>
            <a:r>
              <a:rPr lang="zh-TW" altLang="en-US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Kaiti TC" charset="-120"/>
                <a:ea typeface="Kaiti TC" charset="-120"/>
                <a:cs typeface="Kaiti TC" charset="-120"/>
              </a:rPr>
              <a:t>（成就感）</a:t>
            </a:r>
            <a:endParaRPr lang="zh-TW" altLang="zh-TW" sz="3600" dirty="0">
              <a:solidFill>
                <a:schemeClr val="tx1">
                  <a:lumMod val="65000"/>
                  <a:lumOff val="35000"/>
                </a:schemeClr>
              </a:solidFill>
              <a:latin typeface="Kaiti TC" charset="-120"/>
              <a:ea typeface="Kaiti TC" charset="-120"/>
              <a:cs typeface="Kaiti TC" charset="-120"/>
            </a:endParaRPr>
          </a:p>
          <a:p>
            <a:pPr>
              <a:defRPr/>
            </a:pPr>
            <a:r>
              <a:rPr lang="en-US" altLang="zh-TW" sz="3600" dirty="0">
                <a:solidFill>
                  <a:srgbClr val="297FD5"/>
                </a:solidFill>
                <a:latin typeface="Kaiti TC" charset="-120"/>
                <a:ea typeface="Kaiti TC" charset="-120"/>
                <a:cs typeface="Kaiti TC" charset="-120"/>
              </a:rPr>
              <a:t>R</a:t>
            </a:r>
            <a:r>
              <a:rPr lang="en-US" altLang="zh-TW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Kaiti TC" charset="-120"/>
                <a:ea typeface="Kaiti TC" charset="-120"/>
                <a:cs typeface="Kaiti TC" charset="-120"/>
              </a:rPr>
              <a:t>elationship </a:t>
            </a:r>
            <a:r>
              <a:rPr lang="zh-TW" altLang="en-US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Kaiti TC" charset="-120"/>
                <a:ea typeface="Kaiti TC" charset="-120"/>
                <a:cs typeface="Kaiti TC" charset="-120"/>
              </a:rPr>
              <a:t>（人際關係）</a:t>
            </a:r>
            <a:endParaRPr lang="en-US" altLang="zh-TW" sz="3600" dirty="0">
              <a:solidFill>
                <a:schemeClr val="tx1">
                  <a:lumMod val="65000"/>
                  <a:lumOff val="35000"/>
                </a:schemeClr>
              </a:solidFill>
              <a:latin typeface="Kaiti TC" charset="-120"/>
              <a:ea typeface="Kaiti TC" charset="-120"/>
              <a:cs typeface="Kaiti TC" charset="-120"/>
            </a:endParaRPr>
          </a:p>
          <a:p>
            <a:pPr marL="0" indent="0">
              <a:buNone/>
              <a:defRPr/>
            </a:pPr>
            <a:endParaRPr lang="en-US" sz="3600" dirty="0">
              <a:solidFill>
                <a:schemeClr val="tx1">
                  <a:lumMod val="65000"/>
                  <a:lumOff val="35000"/>
                </a:schemeClr>
              </a:solidFill>
              <a:latin typeface="Kaiti TC" charset="-120"/>
              <a:ea typeface="Kaiti TC" charset="-120"/>
              <a:cs typeface="Kaiti TC" charset="-120"/>
            </a:endParaRPr>
          </a:p>
          <a:p>
            <a:pPr>
              <a:defRPr/>
            </a:pPr>
            <a:endParaRPr kumimoji="0" lang="en-US" dirty="0">
              <a:solidFill>
                <a:schemeClr val="tx1">
                  <a:lumMod val="65000"/>
                  <a:lumOff val="35000"/>
                </a:schemeClr>
              </a:solidFill>
              <a:ea typeface="+mn-ea"/>
              <a:cs typeface="+mn-cs"/>
            </a:endParaRPr>
          </a:p>
        </p:txBody>
      </p:sp>
      <p:sp>
        <p:nvSpPr>
          <p:cNvPr id="27651" name="Content Placeholder 14">
            <a:extLst>
              <a:ext uri="{FF2B5EF4-FFF2-40B4-BE49-F238E27FC236}">
                <a16:creationId xmlns:a16="http://schemas.microsoft.com/office/drawing/2014/main" id="{78FF230B-8711-0914-56F3-61655992069E}"/>
              </a:ext>
            </a:extLst>
          </p:cNvPr>
          <p:cNvSpPr>
            <a:spLocks noGrp="1"/>
          </p:cNvSpPr>
          <p:nvPr>
            <p:ph sz="half" idx="18"/>
          </p:nvPr>
        </p:nvSpPr>
        <p:spPr>
          <a:xfrm>
            <a:off x="3040857" y="5341145"/>
            <a:ext cx="5486400" cy="3855243"/>
          </a:xfrm>
        </p:spPr>
        <p:txBody>
          <a:bodyPr/>
          <a:lstStyle/>
          <a:p>
            <a:pPr eaLnBrk="1" hangingPunct="1"/>
            <a:r>
              <a:rPr lang="en-US" altLang="zh-TW" sz="3600">
                <a:solidFill>
                  <a:srgbClr val="297FD5"/>
                </a:solidFill>
                <a:latin typeface="Kaiti TC" panose="02010600040101010101" pitchFamily="2" charset="-120"/>
                <a:ea typeface="Kaiti TC" panose="02010600040101010101" pitchFamily="2" charset="-120"/>
                <a:cs typeface="Kaiti TC" panose="02010600040101010101" pitchFamily="2" charset="-120"/>
              </a:rPr>
              <a:t>F</a:t>
            </a:r>
            <a:r>
              <a:rPr lang="en-US" altLang="zh-TW" sz="3600">
                <a:latin typeface="Kaiti TC" panose="02010600040101010101" pitchFamily="2" charset="-120"/>
                <a:ea typeface="Kaiti TC" panose="02010600040101010101" pitchFamily="2" charset="-120"/>
                <a:cs typeface="Kaiti TC" panose="02010600040101010101" pitchFamily="2" charset="-120"/>
              </a:rPr>
              <a:t>easibility </a:t>
            </a:r>
            <a:r>
              <a:rPr lang="zh-TW" altLang="en-US" sz="3600">
                <a:latin typeface="Kaiti TC" panose="02010600040101010101" pitchFamily="2" charset="-120"/>
                <a:ea typeface="Kaiti TC" panose="02010600040101010101" pitchFamily="2" charset="-120"/>
                <a:cs typeface="Kaiti TC" panose="02010600040101010101" pitchFamily="2" charset="-120"/>
              </a:rPr>
              <a:t>（便利性）</a:t>
            </a:r>
            <a:endParaRPr lang="en-US" altLang="zh-TW" sz="3600">
              <a:latin typeface="Kaiti TC" panose="02010600040101010101" pitchFamily="2" charset="-120"/>
              <a:ea typeface="Kaiti TC" panose="02010600040101010101" pitchFamily="2" charset="-120"/>
              <a:cs typeface="Kaiti TC" panose="02010600040101010101" pitchFamily="2" charset="-120"/>
            </a:endParaRPr>
          </a:p>
          <a:p>
            <a:pPr eaLnBrk="1" hangingPunct="1"/>
            <a:r>
              <a:rPr lang="en-US" altLang="zh-TW" sz="3600">
                <a:solidFill>
                  <a:srgbClr val="297FD5"/>
                </a:solidFill>
                <a:latin typeface="Kaiti TC" panose="02010600040101010101" pitchFamily="2" charset="-120"/>
                <a:ea typeface="Kaiti TC" panose="02010600040101010101" pitchFamily="2" charset="-120"/>
                <a:cs typeface="Kaiti TC" panose="02010600040101010101" pitchFamily="2" charset="-120"/>
              </a:rPr>
              <a:t>A</a:t>
            </a:r>
            <a:r>
              <a:rPr lang="en-US" altLang="zh-TW" sz="3600">
                <a:latin typeface="Kaiti TC" panose="02010600040101010101" pitchFamily="2" charset="-120"/>
                <a:ea typeface="Kaiti TC" panose="02010600040101010101" pitchFamily="2" charset="-120"/>
                <a:cs typeface="Kaiti TC" panose="02010600040101010101" pitchFamily="2" charset="-120"/>
              </a:rPr>
              <a:t>nonymous</a:t>
            </a:r>
            <a:r>
              <a:rPr lang="zh-TW" altLang="en-US" sz="3600">
                <a:latin typeface="Kaiti TC" panose="02010600040101010101" pitchFamily="2" charset="-120"/>
                <a:ea typeface="Kaiti TC" panose="02010600040101010101" pitchFamily="2" charset="-120"/>
                <a:cs typeface="Kaiti TC" panose="02010600040101010101" pitchFamily="2" charset="-120"/>
              </a:rPr>
              <a:t>（匿名）</a:t>
            </a:r>
            <a:endParaRPr lang="en-US" altLang="zh-TW" sz="3600">
              <a:latin typeface="Kaiti TC" panose="02010600040101010101" pitchFamily="2" charset="-120"/>
              <a:ea typeface="Kaiti TC" panose="02010600040101010101" pitchFamily="2" charset="-120"/>
              <a:cs typeface="Kaiti TC" panose="02010600040101010101" pitchFamily="2" charset="-120"/>
              <a:sym typeface="Webdings" pitchFamily="2" charset="2"/>
            </a:endParaRPr>
          </a:p>
          <a:p>
            <a:pPr eaLnBrk="1" hangingPunct="1"/>
            <a:r>
              <a:rPr lang="en-US" altLang="zh-TW" sz="3600">
                <a:solidFill>
                  <a:srgbClr val="297FD5"/>
                </a:solidFill>
                <a:latin typeface="Kaiti TC" panose="02010600040101010101" pitchFamily="2" charset="-120"/>
                <a:ea typeface="Kaiti TC" panose="02010600040101010101" pitchFamily="2" charset="-120"/>
                <a:cs typeface="Kaiti TC" panose="02010600040101010101" pitchFamily="2" charset="-120"/>
                <a:sym typeface="Webdings" pitchFamily="2" charset="2"/>
              </a:rPr>
              <a:t>R</a:t>
            </a:r>
            <a:r>
              <a:rPr lang="en-US" altLang="zh-TW" sz="3600">
                <a:latin typeface="Kaiti TC" panose="02010600040101010101" pitchFamily="2" charset="-120"/>
                <a:ea typeface="Kaiti TC" panose="02010600040101010101" pitchFamily="2" charset="-120"/>
                <a:cs typeface="Kaiti TC" panose="02010600040101010101" pitchFamily="2" charset="-120"/>
                <a:sym typeface="Webdings" pitchFamily="2" charset="2"/>
              </a:rPr>
              <a:t>estore</a:t>
            </a:r>
            <a:r>
              <a:rPr lang="zh-TW" altLang="en-US" sz="3600">
                <a:latin typeface="Kaiti TC" panose="02010600040101010101" pitchFamily="2" charset="-120"/>
                <a:ea typeface="Kaiti TC" panose="02010600040101010101" pitchFamily="2" charset="-120"/>
                <a:cs typeface="Kaiti TC" panose="02010600040101010101" pitchFamily="2" charset="-120"/>
                <a:sym typeface="Webdings" pitchFamily="2" charset="2"/>
              </a:rPr>
              <a:t>（還原性）</a:t>
            </a:r>
            <a:endParaRPr lang="zh-TW" altLang="zh-TW" sz="3600">
              <a:latin typeface="Kaiti TC" panose="02010600040101010101" pitchFamily="2" charset="-120"/>
              <a:ea typeface="Kaiti TC" panose="02010600040101010101" pitchFamily="2" charset="-120"/>
              <a:cs typeface="Kaiti TC" panose="02010600040101010101" pitchFamily="2" charset="-120"/>
              <a:sym typeface="Webdings" pitchFamily="2" charset="2"/>
            </a:endParaRPr>
          </a:p>
          <a:p>
            <a:pPr eaLnBrk="1" hangingPunct="1"/>
            <a:endParaRPr kumimoji="0" lang="en-US" altLang="zh-TW">
              <a:ea typeface="ＭＳ Ｐゴシック" panose="020B0600070205080204" pitchFamily="34" charset="-128"/>
            </a:endParaRPr>
          </a:p>
          <a:p>
            <a:pPr eaLnBrk="1" hangingPunct="1"/>
            <a:endParaRPr kumimoji="0" lang="zh-TW" altLang="en-US">
              <a:ea typeface="ＭＳ Ｐゴシック" panose="020B0600070205080204" pitchFamily="34" charset="-128"/>
            </a:endParaRPr>
          </a:p>
        </p:txBody>
      </p:sp>
      <p:pic>
        <p:nvPicPr>
          <p:cNvPr id="27652" name="Content Placeholder 15" descr="mom-daughter-puzzles.jpg">
            <a:extLst>
              <a:ext uri="{FF2B5EF4-FFF2-40B4-BE49-F238E27FC236}">
                <a16:creationId xmlns:a16="http://schemas.microsoft.com/office/drawing/2014/main" id="{AF0D79AC-5DC8-B962-259B-D43EDAC824DF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200"/>
          <a:stretch>
            <a:fillRect/>
          </a:stretch>
        </p:blipFill>
        <p:spPr>
          <a:xfrm>
            <a:off x="8901113" y="2978945"/>
            <a:ext cx="5486400" cy="2947988"/>
          </a:xfrm>
        </p:spPr>
      </p:pic>
      <p:pic>
        <p:nvPicPr>
          <p:cNvPr id="27653" name="Content Placeholder 16" descr="article-1311685-0B2BE356000005DC-24_468x286.jpg">
            <a:extLst>
              <a:ext uri="{FF2B5EF4-FFF2-40B4-BE49-F238E27FC236}">
                <a16:creationId xmlns:a16="http://schemas.microsoft.com/office/drawing/2014/main" id="{C2753557-2EA7-A333-9217-6E63E63072AE}"/>
              </a:ext>
            </a:extLst>
          </p:cNvPr>
          <p:cNvPicPr>
            <a:picLocks noGrp="1" noChangeAspect="1"/>
          </p:cNvPicPr>
          <p:nvPr>
            <p:ph sz="half" idx="16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36" b="6036"/>
          <a:stretch>
            <a:fillRect/>
          </a:stretch>
        </p:blipFill>
        <p:spPr>
          <a:xfrm>
            <a:off x="8901113" y="6255545"/>
            <a:ext cx="5486400" cy="2947988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573525">
            <a:off x="13210047" y="4638253"/>
            <a:ext cx="4462324" cy="5409147"/>
          </a:xfrm>
          <a:custGeom>
            <a:avLst/>
            <a:gdLst/>
            <a:ahLst/>
            <a:cxnLst/>
            <a:rect l="l" t="t" r="r" b="b"/>
            <a:pathLst>
              <a:path w="4462324" h="5409147">
                <a:moveTo>
                  <a:pt x="0" y="0"/>
                </a:moveTo>
                <a:lnTo>
                  <a:pt x="4462325" y="0"/>
                </a:lnTo>
                <a:lnTo>
                  <a:pt x="4462325" y="5409147"/>
                </a:lnTo>
                <a:lnTo>
                  <a:pt x="0" y="540914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1168" r="-17958"/>
            </a:stretch>
          </a:blipFill>
        </p:spPr>
        <p:txBody>
          <a:bodyPr/>
          <a:lstStyle/>
          <a:p>
            <a:endParaRPr lang="zh-TW" altLang="en-US"/>
          </a:p>
        </p:txBody>
      </p:sp>
      <p:sp>
        <p:nvSpPr>
          <p:cNvPr id="3" name="Freeform 3"/>
          <p:cNvSpPr/>
          <p:nvPr/>
        </p:nvSpPr>
        <p:spPr>
          <a:xfrm rot="453274" flipH="1">
            <a:off x="-727180" y="8479451"/>
            <a:ext cx="7644950" cy="2768653"/>
          </a:xfrm>
          <a:custGeom>
            <a:avLst/>
            <a:gdLst/>
            <a:ahLst/>
            <a:cxnLst/>
            <a:rect l="l" t="t" r="r" b="b"/>
            <a:pathLst>
              <a:path w="7644950" h="2768653">
                <a:moveTo>
                  <a:pt x="7644949" y="0"/>
                </a:moveTo>
                <a:lnTo>
                  <a:pt x="0" y="0"/>
                </a:lnTo>
                <a:lnTo>
                  <a:pt x="0" y="2768653"/>
                </a:lnTo>
                <a:lnTo>
                  <a:pt x="7644949" y="2768653"/>
                </a:lnTo>
                <a:lnTo>
                  <a:pt x="7644949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zh-TW" altLang="en-US"/>
          </a:p>
        </p:txBody>
      </p:sp>
      <p:sp>
        <p:nvSpPr>
          <p:cNvPr id="4" name="Freeform 4"/>
          <p:cNvSpPr/>
          <p:nvPr/>
        </p:nvSpPr>
        <p:spPr>
          <a:xfrm rot="-1076061" flipH="1">
            <a:off x="16768609" y="8749937"/>
            <a:ext cx="1684937" cy="2227681"/>
          </a:xfrm>
          <a:custGeom>
            <a:avLst/>
            <a:gdLst/>
            <a:ahLst/>
            <a:cxnLst/>
            <a:rect l="l" t="t" r="r" b="b"/>
            <a:pathLst>
              <a:path w="1684937" h="2227681">
                <a:moveTo>
                  <a:pt x="1684936" y="0"/>
                </a:moveTo>
                <a:lnTo>
                  <a:pt x="0" y="0"/>
                </a:lnTo>
                <a:lnTo>
                  <a:pt x="0" y="2227681"/>
                </a:lnTo>
                <a:lnTo>
                  <a:pt x="1684936" y="2227681"/>
                </a:lnTo>
                <a:lnTo>
                  <a:pt x="1684936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5" name="Freeform 5"/>
          <p:cNvSpPr/>
          <p:nvPr/>
        </p:nvSpPr>
        <p:spPr>
          <a:xfrm flipV="1">
            <a:off x="12857917" y="-744079"/>
            <a:ext cx="5897674" cy="4114800"/>
          </a:xfrm>
          <a:custGeom>
            <a:avLst/>
            <a:gdLst/>
            <a:ahLst/>
            <a:cxnLst/>
            <a:rect l="l" t="t" r="r" b="b"/>
            <a:pathLst>
              <a:path w="5897674" h="4114800">
                <a:moveTo>
                  <a:pt x="0" y="4114800"/>
                </a:moveTo>
                <a:lnTo>
                  <a:pt x="5897674" y="4114800"/>
                </a:lnTo>
                <a:lnTo>
                  <a:pt x="5897674" y="0"/>
                </a:lnTo>
                <a:lnTo>
                  <a:pt x="0" y="0"/>
                </a:lnTo>
                <a:lnTo>
                  <a:pt x="0" y="4114800"/>
                </a:lnTo>
                <a:close/>
              </a:path>
            </a:pathLst>
          </a:custGeom>
          <a:blipFill>
            <a:blip>
              <a:alphaModFix amt="75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zh-TW" altLang="en-US"/>
          </a:p>
        </p:txBody>
      </p:sp>
      <p:sp>
        <p:nvSpPr>
          <p:cNvPr id="6" name="Freeform 6"/>
          <p:cNvSpPr/>
          <p:nvPr/>
        </p:nvSpPr>
        <p:spPr>
          <a:xfrm rot="2140176">
            <a:off x="-457928" y="55631"/>
            <a:ext cx="1847660" cy="2515379"/>
          </a:xfrm>
          <a:custGeom>
            <a:avLst/>
            <a:gdLst/>
            <a:ahLst/>
            <a:cxnLst/>
            <a:rect l="l" t="t" r="r" b="b"/>
            <a:pathLst>
              <a:path w="1847660" h="2515379">
                <a:moveTo>
                  <a:pt x="0" y="0"/>
                </a:moveTo>
                <a:lnTo>
                  <a:pt x="1847660" y="0"/>
                </a:lnTo>
                <a:lnTo>
                  <a:pt x="1847660" y="2515379"/>
                </a:lnTo>
                <a:lnTo>
                  <a:pt x="0" y="2515379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7" name="TextBox 7"/>
          <p:cNvSpPr txBox="1"/>
          <p:nvPr/>
        </p:nvSpPr>
        <p:spPr>
          <a:xfrm>
            <a:off x="4680715" y="1071970"/>
            <a:ext cx="7859884" cy="11861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698"/>
              </a:lnSpc>
              <a:spcBef>
                <a:spcPct val="0"/>
              </a:spcBef>
            </a:pPr>
            <a:r>
              <a:rPr lang="en-US" sz="6927">
                <a:solidFill>
                  <a:srgbClr val="416B7A"/>
                </a:solidFill>
                <a:latin typeface="Knewave"/>
                <a:ea typeface="Knewave"/>
                <a:cs typeface="Knewave"/>
                <a:sym typeface="Knewave"/>
              </a:rPr>
              <a:t>目錄</a:t>
            </a:r>
          </a:p>
        </p:txBody>
      </p:sp>
      <p:sp>
        <p:nvSpPr>
          <p:cNvPr id="8" name="Freeform 8"/>
          <p:cNvSpPr/>
          <p:nvPr/>
        </p:nvSpPr>
        <p:spPr>
          <a:xfrm flipV="1">
            <a:off x="13010317" y="-591679"/>
            <a:ext cx="5897674" cy="4114800"/>
          </a:xfrm>
          <a:custGeom>
            <a:avLst/>
            <a:gdLst/>
            <a:ahLst/>
            <a:cxnLst/>
            <a:rect l="l" t="t" r="r" b="b"/>
            <a:pathLst>
              <a:path w="5897674" h="4114800">
                <a:moveTo>
                  <a:pt x="0" y="4114800"/>
                </a:moveTo>
                <a:lnTo>
                  <a:pt x="5897674" y="4114800"/>
                </a:lnTo>
                <a:lnTo>
                  <a:pt x="5897674" y="0"/>
                </a:lnTo>
                <a:lnTo>
                  <a:pt x="0" y="0"/>
                </a:lnTo>
                <a:lnTo>
                  <a:pt x="0" y="4114800"/>
                </a:lnTo>
                <a:close/>
              </a:path>
            </a:pathLst>
          </a:custGeom>
          <a:blipFill>
            <a:blip>
              <a:alphaModFix amt="75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zh-TW" altLang="en-US"/>
          </a:p>
        </p:txBody>
      </p:sp>
      <p:sp>
        <p:nvSpPr>
          <p:cNvPr id="9" name="TextBox 9"/>
          <p:cNvSpPr txBox="1"/>
          <p:nvPr/>
        </p:nvSpPr>
        <p:spPr>
          <a:xfrm>
            <a:off x="5410200" y="9201150"/>
            <a:ext cx="7991488" cy="53860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244"/>
              </a:lnSpc>
              <a:spcBef>
                <a:spcPct val="0"/>
              </a:spcBef>
            </a:pPr>
            <a:r>
              <a:rPr lang="en-US" sz="3032" dirty="0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    </a:t>
            </a:r>
            <a:r>
              <a:rPr lang="en-US" sz="3032" dirty="0" err="1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FFNA美國家庭優先協會</a:t>
            </a:r>
            <a:r>
              <a:rPr lang="en-US" sz="3032" dirty="0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  張麗珠牧師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3603349" y="2740404"/>
            <a:ext cx="9406968" cy="36435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1495591" lvl="1" indent="-747796" algn="ctr">
              <a:lnSpc>
                <a:spcPts val="9698"/>
              </a:lnSpc>
              <a:buAutoNum type="arabicPeriod"/>
            </a:pPr>
            <a:r>
              <a:rPr lang="en-US" sz="6927">
                <a:solidFill>
                  <a:srgbClr val="416B7A"/>
                </a:solidFill>
                <a:latin typeface="Knewave"/>
                <a:ea typeface="Knewave"/>
                <a:cs typeface="Knewave"/>
                <a:sym typeface="Knewave"/>
              </a:rPr>
              <a:t>腦的學習</a:t>
            </a:r>
          </a:p>
          <a:p>
            <a:pPr marL="1495591" lvl="1" indent="-747796" algn="ctr">
              <a:lnSpc>
                <a:spcPts val="9698"/>
              </a:lnSpc>
              <a:buAutoNum type="arabicPeriod"/>
            </a:pPr>
            <a:r>
              <a:rPr lang="en-US" sz="6927">
                <a:solidFill>
                  <a:srgbClr val="416B7A"/>
                </a:solidFill>
                <a:latin typeface="Knewave"/>
                <a:ea typeface="Knewave"/>
                <a:cs typeface="Knewave"/>
                <a:sym typeface="Knewave"/>
              </a:rPr>
              <a:t>現代現象</a:t>
            </a:r>
          </a:p>
          <a:p>
            <a:pPr marL="1495591" lvl="1" indent="-747796" algn="ctr">
              <a:lnSpc>
                <a:spcPts val="9698"/>
              </a:lnSpc>
              <a:spcBef>
                <a:spcPct val="0"/>
              </a:spcBef>
              <a:buAutoNum type="arabicPeriod"/>
            </a:pPr>
            <a:r>
              <a:rPr lang="en-US" sz="6927">
                <a:solidFill>
                  <a:srgbClr val="416B7A"/>
                </a:solidFill>
                <a:latin typeface="Knewave"/>
                <a:ea typeface="Knewave"/>
                <a:cs typeface="Knewave"/>
                <a:sym typeface="Knewave"/>
              </a:rPr>
              <a:t>實體操作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3275502" y="4594379"/>
            <a:ext cx="5794767" cy="6164646"/>
          </a:xfrm>
          <a:custGeom>
            <a:avLst/>
            <a:gdLst/>
            <a:ahLst/>
            <a:cxnLst/>
            <a:rect l="l" t="t" r="r" b="b"/>
            <a:pathLst>
              <a:path w="5794767" h="6164646">
                <a:moveTo>
                  <a:pt x="0" y="0"/>
                </a:moveTo>
                <a:lnTo>
                  <a:pt x="5794768" y="0"/>
                </a:lnTo>
                <a:lnTo>
                  <a:pt x="5794768" y="6164646"/>
                </a:lnTo>
                <a:lnTo>
                  <a:pt x="0" y="616464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zh-TW" altLang="en-US"/>
          </a:p>
        </p:txBody>
      </p:sp>
      <p:sp>
        <p:nvSpPr>
          <p:cNvPr id="3" name="Freeform 3"/>
          <p:cNvSpPr/>
          <p:nvPr/>
        </p:nvSpPr>
        <p:spPr>
          <a:xfrm rot="453274" flipH="1">
            <a:off x="-727180" y="8479451"/>
            <a:ext cx="7644950" cy="2768653"/>
          </a:xfrm>
          <a:custGeom>
            <a:avLst/>
            <a:gdLst/>
            <a:ahLst/>
            <a:cxnLst/>
            <a:rect l="l" t="t" r="r" b="b"/>
            <a:pathLst>
              <a:path w="7644950" h="2768653">
                <a:moveTo>
                  <a:pt x="7644949" y="0"/>
                </a:moveTo>
                <a:lnTo>
                  <a:pt x="0" y="0"/>
                </a:lnTo>
                <a:lnTo>
                  <a:pt x="0" y="2768653"/>
                </a:lnTo>
                <a:lnTo>
                  <a:pt x="7644949" y="2768653"/>
                </a:lnTo>
                <a:lnTo>
                  <a:pt x="7644949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zh-TW" altLang="en-US"/>
          </a:p>
        </p:txBody>
      </p:sp>
      <p:sp>
        <p:nvSpPr>
          <p:cNvPr id="4" name="Freeform 4"/>
          <p:cNvSpPr/>
          <p:nvPr/>
        </p:nvSpPr>
        <p:spPr>
          <a:xfrm rot="-1076061" flipH="1">
            <a:off x="12061776" y="8682314"/>
            <a:ext cx="2427453" cy="3209373"/>
          </a:xfrm>
          <a:custGeom>
            <a:avLst/>
            <a:gdLst/>
            <a:ahLst/>
            <a:cxnLst/>
            <a:rect l="l" t="t" r="r" b="b"/>
            <a:pathLst>
              <a:path w="2427453" h="3209373">
                <a:moveTo>
                  <a:pt x="2427453" y="0"/>
                </a:moveTo>
                <a:lnTo>
                  <a:pt x="0" y="0"/>
                </a:lnTo>
                <a:lnTo>
                  <a:pt x="0" y="3209372"/>
                </a:lnTo>
                <a:lnTo>
                  <a:pt x="2427453" y="3209372"/>
                </a:lnTo>
                <a:lnTo>
                  <a:pt x="2427453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5" name="Freeform 5"/>
          <p:cNvSpPr/>
          <p:nvPr/>
        </p:nvSpPr>
        <p:spPr>
          <a:xfrm flipV="1">
            <a:off x="12857917" y="-744079"/>
            <a:ext cx="5897674" cy="4114800"/>
          </a:xfrm>
          <a:custGeom>
            <a:avLst/>
            <a:gdLst/>
            <a:ahLst/>
            <a:cxnLst/>
            <a:rect l="l" t="t" r="r" b="b"/>
            <a:pathLst>
              <a:path w="5897674" h="4114800">
                <a:moveTo>
                  <a:pt x="0" y="4114800"/>
                </a:moveTo>
                <a:lnTo>
                  <a:pt x="5897674" y="4114800"/>
                </a:lnTo>
                <a:lnTo>
                  <a:pt x="5897674" y="0"/>
                </a:lnTo>
                <a:lnTo>
                  <a:pt x="0" y="0"/>
                </a:lnTo>
                <a:lnTo>
                  <a:pt x="0" y="4114800"/>
                </a:lnTo>
                <a:close/>
              </a:path>
            </a:pathLst>
          </a:custGeom>
          <a:blipFill>
            <a:blip>
              <a:alphaModFix amt="75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zh-TW" altLang="en-US"/>
          </a:p>
        </p:txBody>
      </p:sp>
      <p:sp>
        <p:nvSpPr>
          <p:cNvPr id="6" name="Freeform 6"/>
          <p:cNvSpPr/>
          <p:nvPr/>
        </p:nvSpPr>
        <p:spPr>
          <a:xfrm rot="2140176">
            <a:off x="-457928" y="55631"/>
            <a:ext cx="1847660" cy="2515379"/>
          </a:xfrm>
          <a:custGeom>
            <a:avLst/>
            <a:gdLst/>
            <a:ahLst/>
            <a:cxnLst/>
            <a:rect l="l" t="t" r="r" b="b"/>
            <a:pathLst>
              <a:path w="1847660" h="2515379">
                <a:moveTo>
                  <a:pt x="0" y="0"/>
                </a:moveTo>
                <a:lnTo>
                  <a:pt x="1847660" y="0"/>
                </a:lnTo>
                <a:lnTo>
                  <a:pt x="1847660" y="2515379"/>
                </a:lnTo>
                <a:lnTo>
                  <a:pt x="0" y="2515379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zh-TW" altLang="en-US"/>
          </a:p>
        </p:txBody>
      </p:sp>
      <p:grpSp>
        <p:nvGrpSpPr>
          <p:cNvPr id="7" name="Group 7"/>
          <p:cNvGrpSpPr/>
          <p:nvPr/>
        </p:nvGrpSpPr>
        <p:grpSpPr>
          <a:xfrm>
            <a:off x="2321902" y="3534789"/>
            <a:ext cx="9012098" cy="4991723"/>
            <a:chOff x="0" y="0"/>
            <a:chExt cx="2717214" cy="1505041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2717214" cy="1505041"/>
            </a:xfrm>
            <a:custGeom>
              <a:avLst/>
              <a:gdLst/>
              <a:ahLst/>
              <a:cxnLst/>
              <a:rect l="l" t="t" r="r" b="b"/>
              <a:pathLst>
                <a:path w="2717214" h="1505041">
                  <a:moveTo>
                    <a:pt x="11168" y="0"/>
                  </a:moveTo>
                  <a:lnTo>
                    <a:pt x="2706046" y="0"/>
                  </a:lnTo>
                  <a:cubicBezTo>
                    <a:pt x="2709008" y="0"/>
                    <a:pt x="2711849" y="1177"/>
                    <a:pt x="2713943" y="3271"/>
                  </a:cubicBezTo>
                  <a:cubicBezTo>
                    <a:pt x="2716037" y="5365"/>
                    <a:pt x="2717214" y="8206"/>
                    <a:pt x="2717214" y="11168"/>
                  </a:cubicBezTo>
                  <a:lnTo>
                    <a:pt x="2717214" y="1493873"/>
                  </a:lnTo>
                  <a:cubicBezTo>
                    <a:pt x="2717214" y="1496835"/>
                    <a:pt x="2716037" y="1499676"/>
                    <a:pt x="2713943" y="1501770"/>
                  </a:cubicBezTo>
                  <a:cubicBezTo>
                    <a:pt x="2711849" y="1503865"/>
                    <a:pt x="2709008" y="1505041"/>
                    <a:pt x="2706046" y="1505041"/>
                  </a:cubicBezTo>
                  <a:lnTo>
                    <a:pt x="11168" y="1505041"/>
                  </a:lnTo>
                  <a:cubicBezTo>
                    <a:pt x="8206" y="1505041"/>
                    <a:pt x="5365" y="1503865"/>
                    <a:pt x="3271" y="1501770"/>
                  </a:cubicBezTo>
                  <a:cubicBezTo>
                    <a:pt x="1177" y="1499676"/>
                    <a:pt x="0" y="1496835"/>
                    <a:pt x="0" y="1493873"/>
                  </a:cubicBezTo>
                  <a:lnTo>
                    <a:pt x="0" y="11168"/>
                  </a:lnTo>
                  <a:cubicBezTo>
                    <a:pt x="0" y="8206"/>
                    <a:pt x="1177" y="5365"/>
                    <a:pt x="3271" y="3271"/>
                  </a:cubicBezTo>
                  <a:cubicBezTo>
                    <a:pt x="5365" y="1177"/>
                    <a:pt x="8206" y="0"/>
                    <a:pt x="11168" y="0"/>
                  </a:cubicBezTo>
                  <a:close/>
                </a:path>
              </a:pathLst>
            </a:custGeom>
            <a:blipFill>
              <a:blip r:embed="rId7"/>
              <a:stretch>
                <a:fillRect t="-3438" b="-3438"/>
              </a:stretch>
            </a:blipFill>
          </p:spPr>
          <p:txBody>
            <a:bodyPr/>
            <a:lstStyle/>
            <a:p>
              <a:endParaRPr lang="zh-TW" altLang="en-US"/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2112427" y="1179971"/>
            <a:ext cx="5609399" cy="11451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332"/>
              </a:lnSpc>
              <a:spcBef>
                <a:spcPct val="0"/>
              </a:spcBef>
            </a:pPr>
            <a:r>
              <a:rPr lang="en-US" sz="6666">
                <a:solidFill>
                  <a:srgbClr val="416B7A"/>
                </a:solidFill>
                <a:latin typeface="Knewave"/>
                <a:ea typeface="Knewave"/>
                <a:cs typeface="Knewave"/>
                <a:sym typeface="Knewave"/>
              </a:rPr>
              <a:t>腦腐 brain rot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949787" y="2602077"/>
            <a:ext cx="8345016" cy="14025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644"/>
              </a:lnSpc>
            </a:pPr>
            <a:r>
              <a:rPr lang="en-US" sz="4032" dirty="0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2024獲選牛津年度代表詞</a:t>
            </a:r>
          </a:p>
          <a:p>
            <a:pPr algn="l">
              <a:lnSpc>
                <a:spcPts val="5644"/>
              </a:lnSpc>
              <a:spcBef>
                <a:spcPct val="0"/>
              </a:spcBef>
            </a:pPr>
            <a:endParaRPr lang="en-US" sz="4032" dirty="0">
              <a:solidFill>
                <a:srgbClr val="000000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343489" y="8255942"/>
            <a:ext cx="3905052" cy="3221668"/>
          </a:xfrm>
          <a:custGeom>
            <a:avLst/>
            <a:gdLst/>
            <a:ahLst/>
            <a:cxnLst/>
            <a:rect l="l" t="t" r="r" b="b"/>
            <a:pathLst>
              <a:path w="3905052" h="3221668">
                <a:moveTo>
                  <a:pt x="0" y="0"/>
                </a:moveTo>
                <a:lnTo>
                  <a:pt x="3905052" y="0"/>
                </a:lnTo>
                <a:lnTo>
                  <a:pt x="3905052" y="3221668"/>
                </a:lnTo>
                <a:lnTo>
                  <a:pt x="0" y="322166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zh-TW" altLang="en-US"/>
          </a:p>
        </p:txBody>
      </p:sp>
      <p:sp>
        <p:nvSpPr>
          <p:cNvPr id="3" name="Freeform 3"/>
          <p:cNvSpPr/>
          <p:nvPr/>
        </p:nvSpPr>
        <p:spPr>
          <a:xfrm rot="-1076061" flipH="1">
            <a:off x="16045574" y="7972470"/>
            <a:ext cx="2427453" cy="3209373"/>
          </a:xfrm>
          <a:custGeom>
            <a:avLst/>
            <a:gdLst/>
            <a:ahLst/>
            <a:cxnLst/>
            <a:rect l="l" t="t" r="r" b="b"/>
            <a:pathLst>
              <a:path w="2427453" h="3209373">
                <a:moveTo>
                  <a:pt x="2427452" y="0"/>
                </a:moveTo>
                <a:lnTo>
                  <a:pt x="0" y="0"/>
                </a:lnTo>
                <a:lnTo>
                  <a:pt x="0" y="3209373"/>
                </a:lnTo>
                <a:lnTo>
                  <a:pt x="2427452" y="3209373"/>
                </a:lnTo>
                <a:lnTo>
                  <a:pt x="2427452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4" name="Freeform 4"/>
          <p:cNvSpPr/>
          <p:nvPr/>
        </p:nvSpPr>
        <p:spPr>
          <a:xfrm flipV="1">
            <a:off x="12857917" y="-744079"/>
            <a:ext cx="5897674" cy="4114800"/>
          </a:xfrm>
          <a:custGeom>
            <a:avLst/>
            <a:gdLst/>
            <a:ahLst/>
            <a:cxnLst/>
            <a:rect l="l" t="t" r="r" b="b"/>
            <a:pathLst>
              <a:path w="5897674" h="4114800">
                <a:moveTo>
                  <a:pt x="0" y="4114800"/>
                </a:moveTo>
                <a:lnTo>
                  <a:pt x="5897674" y="4114800"/>
                </a:lnTo>
                <a:lnTo>
                  <a:pt x="5897674" y="0"/>
                </a:lnTo>
                <a:lnTo>
                  <a:pt x="0" y="0"/>
                </a:lnTo>
                <a:lnTo>
                  <a:pt x="0" y="4114800"/>
                </a:lnTo>
                <a:close/>
              </a:path>
            </a:pathLst>
          </a:custGeom>
          <a:blipFill>
            <a:blip>
              <a:alphaModFix amt="7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zh-TW" altLang="en-US"/>
          </a:p>
        </p:txBody>
      </p:sp>
      <p:sp>
        <p:nvSpPr>
          <p:cNvPr id="5" name="Freeform 5"/>
          <p:cNvSpPr/>
          <p:nvPr/>
        </p:nvSpPr>
        <p:spPr>
          <a:xfrm rot="2140176">
            <a:off x="-457928" y="55631"/>
            <a:ext cx="1847660" cy="2515379"/>
          </a:xfrm>
          <a:custGeom>
            <a:avLst/>
            <a:gdLst/>
            <a:ahLst/>
            <a:cxnLst/>
            <a:rect l="l" t="t" r="r" b="b"/>
            <a:pathLst>
              <a:path w="1847660" h="2515379">
                <a:moveTo>
                  <a:pt x="0" y="0"/>
                </a:moveTo>
                <a:lnTo>
                  <a:pt x="1847660" y="0"/>
                </a:lnTo>
                <a:lnTo>
                  <a:pt x="1847660" y="2515379"/>
                </a:lnTo>
                <a:lnTo>
                  <a:pt x="0" y="2515379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zh-TW" altLang="en-US"/>
          </a:p>
        </p:txBody>
      </p:sp>
      <p:grpSp>
        <p:nvGrpSpPr>
          <p:cNvPr id="6" name="Group 6"/>
          <p:cNvGrpSpPr/>
          <p:nvPr/>
        </p:nvGrpSpPr>
        <p:grpSpPr>
          <a:xfrm>
            <a:off x="3561563" y="3370721"/>
            <a:ext cx="10310436" cy="6000577"/>
            <a:chOff x="0" y="0"/>
            <a:chExt cx="2250484" cy="130976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250484" cy="1309760"/>
            </a:xfrm>
            <a:custGeom>
              <a:avLst/>
              <a:gdLst/>
              <a:ahLst/>
              <a:cxnLst/>
              <a:rect l="l" t="t" r="r" b="b"/>
              <a:pathLst>
                <a:path w="2250484" h="1309760">
                  <a:moveTo>
                    <a:pt x="9761" y="0"/>
                  </a:moveTo>
                  <a:lnTo>
                    <a:pt x="2240722" y="0"/>
                  </a:lnTo>
                  <a:cubicBezTo>
                    <a:pt x="2243311" y="0"/>
                    <a:pt x="2245794" y="1028"/>
                    <a:pt x="2247624" y="2859"/>
                  </a:cubicBezTo>
                  <a:cubicBezTo>
                    <a:pt x="2249455" y="4690"/>
                    <a:pt x="2250484" y="7173"/>
                    <a:pt x="2250484" y="9761"/>
                  </a:cubicBezTo>
                  <a:lnTo>
                    <a:pt x="2250484" y="1299999"/>
                  </a:lnTo>
                  <a:cubicBezTo>
                    <a:pt x="2250484" y="1305390"/>
                    <a:pt x="2246113" y="1309760"/>
                    <a:pt x="2240722" y="1309760"/>
                  </a:cubicBezTo>
                  <a:lnTo>
                    <a:pt x="9761" y="1309760"/>
                  </a:lnTo>
                  <a:cubicBezTo>
                    <a:pt x="7173" y="1309760"/>
                    <a:pt x="4690" y="1308732"/>
                    <a:pt x="2859" y="1306901"/>
                  </a:cubicBezTo>
                  <a:cubicBezTo>
                    <a:pt x="1028" y="1305071"/>
                    <a:pt x="0" y="1302588"/>
                    <a:pt x="0" y="1299999"/>
                  </a:cubicBezTo>
                  <a:lnTo>
                    <a:pt x="0" y="9761"/>
                  </a:lnTo>
                  <a:cubicBezTo>
                    <a:pt x="0" y="7173"/>
                    <a:pt x="1028" y="4690"/>
                    <a:pt x="2859" y="2859"/>
                  </a:cubicBezTo>
                  <a:cubicBezTo>
                    <a:pt x="4690" y="1028"/>
                    <a:pt x="7173" y="0"/>
                    <a:pt x="9761" y="0"/>
                  </a:cubicBezTo>
                  <a:close/>
                </a:path>
              </a:pathLst>
            </a:custGeom>
            <a:blipFill>
              <a:blip r:embed="rId6"/>
              <a:stretch>
                <a:fillRect l="-4498" r="-4498"/>
              </a:stretch>
            </a:blipFill>
          </p:spPr>
          <p:txBody>
            <a:bodyPr/>
            <a:lstStyle/>
            <a:p>
              <a:endParaRPr lang="zh-TW" altLang="en-US"/>
            </a:p>
          </p:txBody>
        </p:sp>
      </p:grpSp>
      <p:sp>
        <p:nvSpPr>
          <p:cNvPr id="8" name="TextBox 8"/>
          <p:cNvSpPr txBox="1"/>
          <p:nvPr/>
        </p:nvSpPr>
        <p:spPr>
          <a:xfrm>
            <a:off x="2469194" y="1458882"/>
            <a:ext cx="11541040" cy="15461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1723"/>
              </a:lnSpc>
            </a:pPr>
            <a:r>
              <a:rPr lang="en-US" sz="11165">
                <a:solidFill>
                  <a:srgbClr val="416B7A"/>
                </a:solidFill>
                <a:latin typeface="Knewave"/>
                <a:ea typeface="Knewave"/>
                <a:cs typeface="Knewave"/>
                <a:sym typeface="Knewave"/>
              </a:rPr>
              <a:t>腦神經黃金發展期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343489" y="8255942"/>
            <a:ext cx="3905052" cy="3221668"/>
          </a:xfrm>
          <a:custGeom>
            <a:avLst/>
            <a:gdLst/>
            <a:ahLst/>
            <a:cxnLst/>
            <a:rect l="l" t="t" r="r" b="b"/>
            <a:pathLst>
              <a:path w="3905052" h="3221668">
                <a:moveTo>
                  <a:pt x="0" y="0"/>
                </a:moveTo>
                <a:lnTo>
                  <a:pt x="3905052" y="0"/>
                </a:lnTo>
                <a:lnTo>
                  <a:pt x="3905052" y="3221668"/>
                </a:lnTo>
                <a:lnTo>
                  <a:pt x="0" y="322166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zh-TW" altLang="en-US"/>
          </a:p>
        </p:txBody>
      </p:sp>
      <p:sp>
        <p:nvSpPr>
          <p:cNvPr id="3" name="Freeform 3"/>
          <p:cNvSpPr/>
          <p:nvPr/>
        </p:nvSpPr>
        <p:spPr>
          <a:xfrm rot="-1076061" flipH="1">
            <a:off x="16045574" y="7972470"/>
            <a:ext cx="2427453" cy="3209373"/>
          </a:xfrm>
          <a:custGeom>
            <a:avLst/>
            <a:gdLst/>
            <a:ahLst/>
            <a:cxnLst/>
            <a:rect l="l" t="t" r="r" b="b"/>
            <a:pathLst>
              <a:path w="2427453" h="3209373">
                <a:moveTo>
                  <a:pt x="2427452" y="0"/>
                </a:moveTo>
                <a:lnTo>
                  <a:pt x="0" y="0"/>
                </a:lnTo>
                <a:lnTo>
                  <a:pt x="0" y="3209373"/>
                </a:lnTo>
                <a:lnTo>
                  <a:pt x="2427452" y="3209373"/>
                </a:lnTo>
                <a:lnTo>
                  <a:pt x="2427452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4" name="Freeform 4"/>
          <p:cNvSpPr/>
          <p:nvPr/>
        </p:nvSpPr>
        <p:spPr>
          <a:xfrm flipV="1">
            <a:off x="12857917" y="-744079"/>
            <a:ext cx="5897674" cy="4114800"/>
          </a:xfrm>
          <a:custGeom>
            <a:avLst/>
            <a:gdLst/>
            <a:ahLst/>
            <a:cxnLst/>
            <a:rect l="l" t="t" r="r" b="b"/>
            <a:pathLst>
              <a:path w="5897674" h="4114800">
                <a:moveTo>
                  <a:pt x="0" y="4114800"/>
                </a:moveTo>
                <a:lnTo>
                  <a:pt x="5897674" y="4114800"/>
                </a:lnTo>
                <a:lnTo>
                  <a:pt x="5897674" y="0"/>
                </a:lnTo>
                <a:lnTo>
                  <a:pt x="0" y="0"/>
                </a:lnTo>
                <a:lnTo>
                  <a:pt x="0" y="4114800"/>
                </a:lnTo>
                <a:close/>
              </a:path>
            </a:pathLst>
          </a:custGeom>
          <a:blipFill>
            <a:blip>
              <a:alphaModFix amt="7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zh-TW" altLang="en-US"/>
          </a:p>
        </p:txBody>
      </p:sp>
      <p:sp>
        <p:nvSpPr>
          <p:cNvPr id="5" name="Freeform 5"/>
          <p:cNvSpPr/>
          <p:nvPr/>
        </p:nvSpPr>
        <p:spPr>
          <a:xfrm rot="2140176">
            <a:off x="-457928" y="55631"/>
            <a:ext cx="1847660" cy="2515379"/>
          </a:xfrm>
          <a:custGeom>
            <a:avLst/>
            <a:gdLst/>
            <a:ahLst/>
            <a:cxnLst/>
            <a:rect l="l" t="t" r="r" b="b"/>
            <a:pathLst>
              <a:path w="1847660" h="2515379">
                <a:moveTo>
                  <a:pt x="0" y="0"/>
                </a:moveTo>
                <a:lnTo>
                  <a:pt x="1847660" y="0"/>
                </a:lnTo>
                <a:lnTo>
                  <a:pt x="1847660" y="2515379"/>
                </a:lnTo>
                <a:lnTo>
                  <a:pt x="0" y="2515379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zh-TW" altLang="en-US"/>
          </a:p>
        </p:txBody>
      </p:sp>
      <p:grpSp>
        <p:nvGrpSpPr>
          <p:cNvPr id="6" name="Group 6"/>
          <p:cNvGrpSpPr/>
          <p:nvPr/>
        </p:nvGrpSpPr>
        <p:grpSpPr>
          <a:xfrm>
            <a:off x="3561563" y="3370721"/>
            <a:ext cx="9525482" cy="5543742"/>
            <a:chOff x="0" y="0"/>
            <a:chExt cx="2250484" cy="130976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250484" cy="1309760"/>
            </a:xfrm>
            <a:custGeom>
              <a:avLst/>
              <a:gdLst/>
              <a:ahLst/>
              <a:cxnLst/>
              <a:rect l="l" t="t" r="r" b="b"/>
              <a:pathLst>
                <a:path w="2250484" h="1309760">
                  <a:moveTo>
                    <a:pt x="10566" y="0"/>
                  </a:moveTo>
                  <a:lnTo>
                    <a:pt x="2239918" y="0"/>
                  </a:lnTo>
                  <a:cubicBezTo>
                    <a:pt x="2242720" y="0"/>
                    <a:pt x="2245407" y="1113"/>
                    <a:pt x="2247389" y="3095"/>
                  </a:cubicBezTo>
                  <a:cubicBezTo>
                    <a:pt x="2249370" y="5076"/>
                    <a:pt x="2250484" y="7764"/>
                    <a:pt x="2250484" y="10566"/>
                  </a:cubicBezTo>
                  <a:lnTo>
                    <a:pt x="2250484" y="1299195"/>
                  </a:lnTo>
                  <a:cubicBezTo>
                    <a:pt x="2250484" y="1305030"/>
                    <a:pt x="2245753" y="1309760"/>
                    <a:pt x="2239918" y="1309760"/>
                  </a:cubicBezTo>
                  <a:lnTo>
                    <a:pt x="10566" y="1309760"/>
                  </a:lnTo>
                  <a:cubicBezTo>
                    <a:pt x="4730" y="1309760"/>
                    <a:pt x="0" y="1305030"/>
                    <a:pt x="0" y="1299195"/>
                  </a:cubicBezTo>
                  <a:lnTo>
                    <a:pt x="0" y="10566"/>
                  </a:lnTo>
                  <a:cubicBezTo>
                    <a:pt x="0" y="4730"/>
                    <a:pt x="4730" y="0"/>
                    <a:pt x="10566" y="0"/>
                  </a:cubicBezTo>
                  <a:close/>
                </a:path>
              </a:pathLst>
            </a:custGeom>
            <a:blipFill>
              <a:blip r:embed="rId6"/>
              <a:stretch>
                <a:fillRect t="-1445" b="-1445"/>
              </a:stretch>
            </a:blipFill>
          </p:spPr>
          <p:txBody>
            <a:bodyPr/>
            <a:lstStyle/>
            <a:p>
              <a:endParaRPr lang="zh-TW" altLang="en-US"/>
            </a:p>
          </p:txBody>
        </p:sp>
      </p:grpSp>
      <p:sp>
        <p:nvSpPr>
          <p:cNvPr id="8" name="TextBox 8"/>
          <p:cNvSpPr txBox="1"/>
          <p:nvPr/>
        </p:nvSpPr>
        <p:spPr>
          <a:xfrm>
            <a:off x="2469194" y="1458882"/>
            <a:ext cx="11541040" cy="15461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1723"/>
              </a:lnSpc>
            </a:pPr>
            <a:r>
              <a:rPr lang="en-US" sz="11165">
                <a:solidFill>
                  <a:srgbClr val="416B7A"/>
                </a:solidFill>
                <a:latin typeface="Knewave"/>
                <a:ea typeface="Knewave"/>
                <a:cs typeface="Knewave"/>
                <a:sym typeface="Knewave"/>
              </a:rPr>
              <a:t>腦神經黃金發展期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343489" y="8255942"/>
            <a:ext cx="3905052" cy="3221668"/>
          </a:xfrm>
          <a:custGeom>
            <a:avLst/>
            <a:gdLst/>
            <a:ahLst/>
            <a:cxnLst/>
            <a:rect l="l" t="t" r="r" b="b"/>
            <a:pathLst>
              <a:path w="3905052" h="3221668">
                <a:moveTo>
                  <a:pt x="0" y="0"/>
                </a:moveTo>
                <a:lnTo>
                  <a:pt x="3905052" y="0"/>
                </a:lnTo>
                <a:lnTo>
                  <a:pt x="3905052" y="3221668"/>
                </a:lnTo>
                <a:lnTo>
                  <a:pt x="0" y="322166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zh-TW" altLang="en-US"/>
          </a:p>
        </p:txBody>
      </p:sp>
      <p:sp>
        <p:nvSpPr>
          <p:cNvPr id="3" name="Freeform 3"/>
          <p:cNvSpPr/>
          <p:nvPr/>
        </p:nvSpPr>
        <p:spPr>
          <a:xfrm rot="-1076061" flipH="1">
            <a:off x="16045574" y="7972470"/>
            <a:ext cx="2427453" cy="3209373"/>
          </a:xfrm>
          <a:custGeom>
            <a:avLst/>
            <a:gdLst/>
            <a:ahLst/>
            <a:cxnLst/>
            <a:rect l="l" t="t" r="r" b="b"/>
            <a:pathLst>
              <a:path w="2427453" h="3209373">
                <a:moveTo>
                  <a:pt x="2427452" y="0"/>
                </a:moveTo>
                <a:lnTo>
                  <a:pt x="0" y="0"/>
                </a:lnTo>
                <a:lnTo>
                  <a:pt x="0" y="3209373"/>
                </a:lnTo>
                <a:lnTo>
                  <a:pt x="2427452" y="3209373"/>
                </a:lnTo>
                <a:lnTo>
                  <a:pt x="2427452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4" name="Freeform 4"/>
          <p:cNvSpPr/>
          <p:nvPr/>
        </p:nvSpPr>
        <p:spPr>
          <a:xfrm flipV="1">
            <a:off x="12857917" y="-744079"/>
            <a:ext cx="5897674" cy="4114800"/>
          </a:xfrm>
          <a:custGeom>
            <a:avLst/>
            <a:gdLst/>
            <a:ahLst/>
            <a:cxnLst/>
            <a:rect l="l" t="t" r="r" b="b"/>
            <a:pathLst>
              <a:path w="5897674" h="4114800">
                <a:moveTo>
                  <a:pt x="0" y="4114800"/>
                </a:moveTo>
                <a:lnTo>
                  <a:pt x="5897674" y="4114800"/>
                </a:lnTo>
                <a:lnTo>
                  <a:pt x="5897674" y="0"/>
                </a:lnTo>
                <a:lnTo>
                  <a:pt x="0" y="0"/>
                </a:lnTo>
                <a:lnTo>
                  <a:pt x="0" y="4114800"/>
                </a:lnTo>
                <a:close/>
              </a:path>
            </a:pathLst>
          </a:custGeom>
          <a:blipFill>
            <a:blip>
              <a:alphaModFix amt="7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zh-TW" altLang="en-US"/>
          </a:p>
        </p:txBody>
      </p:sp>
      <p:sp>
        <p:nvSpPr>
          <p:cNvPr id="5" name="Freeform 5"/>
          <p:cNvSpPr/>
          <p:nvPr/>
        </p:nvSpPr>
        <p:spPr>
          <a:xfrm rot="2140176">
            <a:off x="-457928" y="55631"/>
            <a:ext cx="1847660" cy="2515379"/>
          </a:xfrm>
          <a:custGeom>
            <a:avLst/>
            <a:gdLst/>
            <a:ahLst/>
            <a:cxnLst/>
            <a:rect l="l" t="t" r="r" b="b"/>
            <a:pathLst>
              <a:path w="1847660" h="2515379">
                <a:moveTo>
                  <a:pt x="0" y="0"/>
                </a:moveTo>
                <a:lnTo>
                  <a:pt x="1847660" y="0"/>
                </a:lnTo>
                <a:lnTo>
                  <a:pt x="1847660" y="2515379"/>
                </a:lnTo>
                <a:lnTo>
                  <a:pt x="0" y="2515379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6" name="Freeform 6"/>
          <p:cNvSpPr/>
          <p:nvPr/>
        </p:nvSpPr>
        <p:spPr>
          <a:xfrm rot="-5400000">
            <a:off x="3254324" y="3853140"/>
            <a:ext cx="5651714" cy="5158605"/>
          </a:xfrm>
          <a:custGeom>
            <a:avLst/>
            <a:gdLst/>
            <a:ahLst/>
            <a:cxnLst/>
            <a:rect l="l" t="t" r="r" b="b"/>
            <a:pathLst>
              <a:path w="5651714" h="5158605">
                <a:moveTo>
                  <a:pt x="0" y="0"/>
                </a:moveTo>
                <a:lnTo>
                  <a:pt x="5651714" y="0"/>
                </a:lnTo>
                <a:lnTo>
                  <a:pt x="5651714" y="5158606"/>
                </a:lnTo>
                <a:lnTo>
                  <a:pt x="0" y="515860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21174" t="-6726" r="-38721" b="-9987"/>
            </a:stretch>
          </a:blipFill>
        </p:spPr>
        <p:txBody>
          <a:bodyPr/>
          <a:lstStyle/>
          <a:p>
            <a:endParaRPr lang="zh-TW" altLang="en-US"/>
          </a:p>
        </p:txBody>
      </p:sp>
      <p:sp>
        <p:nvSpPr>
          <p:cNvPr id="7" name="Freeform 7"/>
          <p:cNvSpPr/>
          <p:nvPr/>
        </p:nvSpPr>
        <p:spPr>
          <a:xfrm>
            <a:off x="9620295" y="3606586"/>
            <a:ext cx="5229479" cy="5651714"/>
          </a:xfrm>
          <a:custGeom>
            <a:avLst/>
            <a:gdLst/>
            <a:ahLst/>
            <a:cxnLst/>
            <a:rect l="l" t="t" r="r" b="b"/>
            <a:pathLst>
              <a:path w="5229479" h="5651714">
                <a:moveTo>
                  <a:pt x="0" y="0"/>
                </a:moveTo>
                <a:lnTo>
                  <a:pt x="5229479" y="0"/>
                </a:lnTo>
                <a:lnTo>
                  <a:pt x="5229479" y="5651714"/>
                </a:lnTo>
                <a:lnTo>
                  <a:pt x="0" y="565171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5950" r="-2123"/>
            </a:stretch>
          </a:blipFill>
        </p:spPr>
        <p:txBody>
          <a:bodyPr/>
          <a:lstStyle/>
          <a:p>
            <a:endParaRPr lang="zh-TW" altLang="en-US"/>
          </a:p>
        </p:txBody>
      </p:sp>
      <p:sp>
        <p:nvSpPr>
          <p:cNvPr id="8" name="TextBox 8"/>
          <p:cNvSpPr txBox="1"/>
          <p:nvPr/>
        </p:nvSpPr>
        <p:spPr>
          <a:xfrm>
            <a:off x="3229842" y="1663095"/>
            <a:ext cx="12380580" cy="15461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1723"/>
              </a:lnSpc>
            </a:pPr>
            <a:r>
              <a:rPr lang="en-US" sz="11165">
                <a:solidFill>
                  <a:srgbClr val="416B7A"/>
                </a:solidFill>
                <a:latin typeface="Knewave"/>
                <a:ea typeface="Knewave"/>
                <a:cs typeface="Knewave"/>
                <a:sym typeface="Knewave"/>
              </a:rPr>
              <a:t>大腦：修剪＆加強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457738" y="440622"/>
            <a:ext cx="13576737" cy="8817678"/>
          </a:xfrm>
          <a:custGeom>
            <a:avLst/>
            <a:gdLst/>
            <a:ahLst/>
            <a:cxnLst/>
            <a:rect l="l" t="t" r="r" b="b"/>
            <a:pathLst>
              <a:path w="13576737" h="8817678">
                <a:moveTo>
                  <a:pt x="0" y="0"/>
                </a:moveTo>
                <a:lnTo>
                  <a:pt x="13576737" y="0"/>
                </a:lnTo>
                <a:lnTo>
                  <a:pt x="13576737" y="8817678"/>
                </a:lnTo>
                <a:lnTo>
                  <a:pt x="0" y="881767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6522" t="-5014" r="-6522"/>
            </a:stretch>
          </a:blipFill>
        </p:spPr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343489" y="8255942"/>
            <a:ext cx="3905052" cy="3221668"/>
          </a:xfrm>
          <a:custGeom>
            <a:avLst/>
            <a:gdLst/>
            <a:ahLst/>
            <a:cxnLst/>
            <a:rect l="l" t="t" r="r" b="b"/>
            <a:pathLst>
              <a:path w="3905052" h="3221668">
                <a:moveTo>
                  <a:pt x="0" y="0"/>
                </a:moveTo>
                <a:lnTo>
                  <a:pt x="3905052" y="0"/>
                </a:lnTo>
                <a:lnTo>
                  <a:pt x="3905052" y="3221668"/>
                </a:lnTo>
                <a:lnTo>
                  <a:pt x="0" y="322166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zh-TW" altLang="en-US"/>
          </a:p>
        </p:txBody>
      </p:sp>
      <p:sp>
        <p:nvSpPr>
          <p:cNvPr id="3" name="Freeform 3"/>
          <p:cNvSpPr/>
          <p:nvPr/>
        </p:nvSpPr>
        <p:spPr>
          <a:xfrm rot="-1076061" flipH="1">
            <a:off x="16045574" y="7972470"/>
            <a:ext cx="2427453" cy="3209373"/>
          </a:xfrm>
          <a:custGeom>
            <a:avLst/>
            <a:gdLst/>
            <a:ahLst/>
            <a:cxnLst/>
            <a:rect l="l" t="t" r="r" b="b"/>
            <a:pathLst>
              <a:path w="2427453" h="3209373">
                <a:moveTo>
                  <a:pt x="2427452" y="0"/>
                </a:moveTo>
                <a:lnTo>
                  <a:pt x="0" y="0"/>
                </a:lnTo>
                <a:lnTo>
                  <a:pt x="0" y="3209373"/>
                </a:lnTo>
                <a:lnTo>
                  <a:pt x="2427452" y="3209373"/>
                </a:lnTo>
                <a:lnTo>
                  <a:pt x="2427452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4" name="Freeform 4"/>
          <p:cNvSpPr/>
          <p:nvPr/>
        </p:nvSpPr>
        <p:spPr>
          <a:xfrm flipV="1">
            <a:off x="12857917" y="-744079"/>
            <a:ext cx="5897674" cy="4114800"/>
          </a:xfrm>
          <a:custGeom>
            <a:avLst/>
            <a:gdLst/>
            <a:ahLst/>
            <a:cxnLst/>
            <a:rect l="l" t="t" r="r" b="b"/>
            <a:pathLst>
              <a:path w="5897674" h="4114800">
                <a:moveTo>
                  <a:pt x="0" y="4114800"/>
                </a:moveTo>
                <a:lnTo>
                  <a:pt x="5897674" y="4114800"/>
                </a:lnTo>
                <a:lnTo>
                  <a:pt x="5897674" y="0"/>
                </a:lnTo>
                <a:lnTo>
                  <a:pt x="0" y="0"/>
                </a:lnTo>
                <a:lnTo>
                  <a:pt x="0" y="4114800"/>
                </a:lnTo>
                <a:close/>
              </a:path>
            </a:pathLst>
          </a:custGeom>
          <a:blipFill>
            <a:blip>
              <a:alphaModFix amt="7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zh-TW" altLang="en-US"/>
          </a:p>
        </p:txBody>
      </p:sp>
      <p:sp>
        <p:nvSpPr>
          <p:cNvPr id="5" name="Freeform 5"/>
          <p:cNvSpPr/>
          <p:nvPr/>
        </p:nvSpPr>
        <p:spPr>
          <a:xfrm rot="2140176">
            <a:off x="-457928" y="55631"/>
            <a:ext cx="1847660" cy="2515379"/>
          </a:xfrm>
          <a:custGeom>
            <a:avLst/>
            <a:gdLst/>
            <a:ahLst/>
            <a:cxnLst/>
            <a:rect l="l" t="t" r="r" b="b"/>
            <a:pathLst>
              <a:path w="1847660" h="2515379">
                <a:moveTo>
                  <a:pt x="0" y="0"/>
                </a:moveTo>
                <a:lnTo>
                  <a:pt x="1847660" y="0"/>
                </a:lnTo>
                <a:lnTo>
                  <a:pt x="1847660" y="2515379"/>
                </a:lnTo>
                <a:lnTo>
                  <a:pt x="0" y="2515379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6" name="Freeform 6"/>
          <p:cNvSpPr/>
          <p:nvPr/>
        </p:nvSpPr>
        <p:spPr>
          <a:xfrm>
            <a:off x="2585114" y="2516017"/>
            <a:ext cx="12245433" cy="5739926"/>
          </a:xfrm>
          <a:custGeom>
            <a:avLst/>
            <a:gdLst/>
            <a:ahLst/>
            <a:cxnLst/>
            <a:rect l="l" t="t" r="r" b="b"/>
            <a:pathLst>
              <a:path w="12245433" h="5739926">
                <a:moveTo>
                  <a:pt x="0" y="0"/>
                </a:moveTo>
                <a:lnTo>
                  <a:pt x="12245434" y="0"/>
                </a:lnTo>
                <a:lnTo>
                  <a:pt x="12245434" y="5739925"/>
                </a:lnTo>
                <a:lnTo>
                  <a:pt x="0" y="573992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b="-3735"/>
            </a:stretch>
          </a:blipFill>
        </p:spPr>
        <p:txBody>
          <a:bodyPr/>
          <a:lstStyle/>
          <a:p>
            <a:endParaRPr lang="zh-TW" altLang="en-US"/>
          </a:p>
        </p:txBody>
      </p:sp>
      <p:sp>
        <p:nvSpPr>
          <p:cNvPr id="7" name="TextBox 7"/>
          <p:cNvSpPr txBox="1"/>
          <p:nvPr/>
        </p:nvSpPr>
        <p:spPr>
          <a:xfrm>
            <a:off x="1949787" y="1227596"/>
            <a:ext cx="13516088" cy="6811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04"/>
              </a:lnSpc>
              <a:spcBef>
                <a:spcPct val="0"/>
              </a:spcBef>
            </a:pPr>
            <a:r>
              <a:rPr lang="en-US" sz="3932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大腦2歲：85-90%到了25歲學習技能成熟，有能力進入繁衍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343489" y="8255942"/>
            <a:ext cx="3905052" cy="3221668"/>
          </a:xfrm>
          <a:custGeom>
            <a:avLst/>
            <a:gdLst/>
            <a:ahLst/>
            <a:cxnLst/>
            <a:rect l="l" t="t" r="r" b="b"/>
            <a:pathLst>
              <a:path w="3905052" h="3221668">
                <a:moveTo>
                  <a:pt x="0" y="0"/>
                </a:moveTo>
                <a:lnTo>
                  <a:pt x="3905052" y="0"/>
                </a:lnTo>
                <a:lnTo>
                  <a:pt x="3905052" y="3221668"/>
                </a:lnTo>
                <a:lnTo>
                  <a:pt x="0" y="322166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zh-TW" altLang="en-US"/>
          </a:p>
        </p:txBody>
      </p:sp>
      <p:sp>
        <p:nvSpPr>
          <p:cNvPr id="3" name="Freeform 3"/>
          <p:cNvSpPr/>
          <p:nvPr/>
        </p:nvSpPr>
        <p:spPr>
          <a:xfrm rot="-1076061" flipH="1">
            <a:off x="16045574" y="7972470"/>
            <a:ext cx="2427453" cy="3209373"/>
          </a:xfrm>
          <a:custGeom>
            <a:avLst/>
            <a:gdLst/>
            <a:ahLst/>
            <a:cxnLst/>
            <a:rect l="l" t="t" r="r" b="b"/>
            <a:pathLst>
              <a:path w="2427453" h="3209373">
                <a:moveTo>
                  <a:pt x="2427452" y="0"/>
                </a:moveTo>
                <a:lnTo>
                  <a:pt x="0" y="0"/>
                </a:lnTo>
                <a:lnTo>
                  <a:pt x="0" y="3209373"/>
                </a:lnTo>
                <a:lnTo>
                  <a:pt x="2427452" y="3209373"/>
                </a:lnTo>
                <a:lnTo>
                  <a:pt x="2427452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4" name="Freeform 4"/>
          <p:cNvSpPr/>
          <p:nvPr/>
        </p:nvSpPr>
        <p:spPr>
          <a:xfrm flipV="1">
            <a:off x="12857917" y="-744079"/>
            <a:ext cx="5897674" cy="4114800"/>
          </a:xfrm>
          <a:custGeom>
            <a:avLst/>
            <a:gdLst/>
            <a:ahLst/>
            <a:cxnLst/>
            <a:rect l="l" t="t" r="r" b="b"/>
            <a:pathLst>
              <a:path w="5897674" h="4114800">
                <a:moveTo>
                  <a:pt x="0" y="4114800"/>
                </a:moveTo>
                <a:lnTo>
                  <a:pt x="5897674" y="4114800"/>
                </a:lnTo>
                <a:lnTo>
                  <a:pt x="5897674" y="0"/>
                </a:lnTo>
                <a:lnTo>
                  <a:pt x="0" y="0"/>
                </a:lnTo>
                <a:lnTo>
                  <a:pt x="0" y="4114800"/>
                </a:lnTo>
                <a:close/>
              </a:path>
            </a:pathLst>
          </a:custGeom>
          <a:blipFill>
            <a:blip>
              <a:alphaModFix amt="7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zh-TW" altLang="en-US"/>
          </a:p>
        </p:txBody>
      </p:sp>
      <p:sp>
        <p:nvSpPr>
          <p:cNvPr id="5" name="Freeform 5"/>
          <p:cNvSpPr/>
          <p:nvPr/>
        </p:nvSpPr>
        <p:spPr>
          <a:xfrm rot="2140176">
            <a:off x="-457928" y="55631"/>
            <a:ext cx="1847660" cy="2515379"/>
          </a:xfrm>
          <a:custGeom>
            <a:avLst/>
            <a:gdLst/>
            <a:ahLst/>
            <a:cxnLst/>
            <a:rect l="l" t="t" r="r" b="b"/>
            <a:pathLst>
              <a:path w="1847660" h="2515379">
                <a:moveTo>
                  <a:pt x="0" y="0"/>
                </a:moveTo>
                <a:lnTo>
                  <a:pt x="1847660" y="0"/>
                </a:lnTo>
                <a:lnTo>
                  <a:pt x="1847660" y="2515379"/>
                </a:lnTo>
                <a:lnTo>
                  <a:pt x="0" y="2515379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zh-TW" altLang="en-US"/>
          </a:p>
        </p:txBody>
      </p:sp>
      <p:grpSp>
        <p:nvGrpSpPr>
          <p:cNvPr id="6" name="Group 6"/>
          <p:cNvGrpSpPr/>
          <p:nvPr/>
        </p:nvGrpSpPr>
        <p:grpSpPr>
          <a:xfrm>
            <a:off x="3334430" y="3072146"/>
            <a:ext cx="9810568" cy="6186154"/>
            <a:chOff x="0" y="0"/>
            <a:chExt cx="2250484" cy="1419066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250484" cy="1419066"/>
            </a:xfrm>
            <a:custGeom>
              <a:avLst/>
              <a:gdLst/>
              <a:ahLst/>
              <a:cxnLst/>
              <a:rect l="l" t="t" r="r" b="b"/>
              <a:pathLst>
                <a:path w="2250484" h="1419066">
                  <a:moveTo>
                    <a:pt x="10259" y="0"/>
                  </a:moveTo>
                  <a:lnTo>
                    <a:pt x="2240225" y="0"/>
                  </a:lnTo>
                  <a:cubicBezTo>
                    <a:pt x="2242945" y="0"/>
                    <a:pt x="2245555" y="1081"/>
                    <a:pt x="2247479" y="3005"/>
                  </a:cubicBezTo>
                  <a:cubicBezTo>
                    <a:pt x="2249403" y="4929"/>
                    <a:pt x="2250484" y="7538"/>
                    <a:pt x="2250484" y="10259"/>
                  </a:cubicBezTo>
                  <a:lnTo>
                    <a:pt x="2250484" y="1408807"/>
                  </a:lnTo>
                  <a:cubicBezTo>
                    <a:pt x="2250484" y="1414472"/>
                    <a:pt x="2245891" y="1419066"/>
                    <a:pt x="2240225" y="1419066"/>
                  </a:cubicBezTo>
                  <a:lnTo>
                    <a:pt x="10259" y="1419066"/>
                  </a:lnTo>
                  <a:cubicBezTo>
                    <a:pt x="4593" y="1419066"/>
                    <a:pt x="0" y="1414472"/>
                    <a:pt x="0" y="1408807"/>
                  </a:cubicBezTo>
                  <a:lnTo>
                    <a:pt x="0" y="10259"/>
                  </a:lnTo>
                  <a:cubicBezTo>
                    <a:pt x="0" y="4593"/>
                    <a:pt x="4593" y="0"/>
                    <a:pt x="10259" y="0"/>
                  </a:cubicBezTo>
                  <a:close/>
                </a:path>
              </a:pathLst>
            </a:custGeom>
            <a:blipFill>
              <a:blip r:embed="rId6"/>
              <a:stretch>
                <a:fillRect l="-571" r="-571"/>
              </a:stretch>
            </a:blipFill>
          </p:spPr>
          <p:txBody>
            <a:bodyPr/>
            <a:lstStyle/>
            <a:p>
              <a:endParaRPr lang="zh-TW" altLang="en-US"/>
            </a:p>
          </p:txBody>
        </p:sp>
      </p:grpSp>
      <p:sp>
        <p:nvSpPr>
          <p:cNvPr id="8" name="TextBox 8"/>
          <p:cNvSpPr txBox="1"/>
          <p:nvPr/>
        </p:nvSpPr>
        <p:spPr>
          <a:xfrm>
            <a:off x="2469194" y="1458882"/>
            <a:ext cx="11541040" cy="15461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1723"/>
              </a:lnSpc>
            </a:pPr>
            <a:r>
              <a:rPr lang="en-US" sz="11165">
                <a:solidFill>
                  <a:srgbClr val="416B7A"/>
                </a:solidFill>
                <a:latin typeface="Knewave"/>
                <a:ea typeface="Knewave"/>
                <a:cs typeface="Knewave"/>
                <a:sym typeface="Knewave"/>
              </a:rPr>
              <a:t>腦神經黃金發展期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600464" y="1866638"/>
            <a:ext cx="11624577" cy="7129418"/>
          </a:xfrm>
          <a:custGeom>
            <a:avLst/>
            <a:gdLst/>
            <a:ahLst/>
            <a:cxnLst/>
            <a:rect l="l" t="t" r="r" b="b"/>
            <a:pathLst>
              <a:path w="11624577" h="7129418">
                <a:moveTo>
                  <a:pt x="0" y="0"/>
                </a:moveTo>
                <a:lnTo>
                  <a:pt x="11624578" y="0"/>
                </a:lnTo>
                <a:lnTo>
                  <a:pt x="11624578" y="7129418"/>
                </a:lnTo>
                <a:lnTo>
                  <a:pt x="0" y="712941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4418" b="-4418"/>
            </a:stretch>
          </a:blipFill>
        </p:spPr>
        <p:txBody>
          <a:bodyPr/>
          <a:lstStyle/>
          <a:p>
            <a:endParaRPr lang="zh-TW" altLang="en-US"/>
          </a:p>
        </p:txBody>
      </p:sp>
      <p:sp>
        <p:nvSpPr>
          <p:cNvPr id="3" name="TextBox 3"/>
          <p:cNvSpPr txBox="1"/>
          <p:nvPr/>
        </p:nvSpPr>
        <p:spPr>
          <a:xfrm>
            <a:off x="212764" y="377127"/>
            <a:ext cx="15898961" cy="11697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548"/>
              </a:lnSpc>
              <a:spcBef>
                <a:spcPct val="0"/>
              </a:spcBef>
            </a:pPr>
            <a:r>
              <a:rPr lang="en-US" sz="6820">
                <a:solidFill>
                  <a:srgbClr val="000000"/>
                </a:solidFill>
                <a:latin typeface="Knewave"/>
                <a:ea typeface="Knewave"/>
                <a:cs typeface="Knewave"/>
                <a:sym typeface="Knewave"/>
              </a:rPr>
              <a:t>大腦overwork(過度勞累) 2mins&gt;5次切換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311490" y="-172032"/>
            <a:ext cx="5134714" cy="4728705"/>
          </a:xfrm>
          <a:custGeom>
            <a:avLst/>
            <a:gdLst/>
            <a:ahLst/>
            <a:cxnLst/>
            <a:rect l="l" t="t" r="r" b="b"/>
            <a:pathLst>
              <a:path w="5134714" h="4728705">
                <a:moveTo>
                  <a:pt x="0" y="0"/>
                </a:moveTo>
                <a:lnTo>
                  <a:pt x="5134714" y="0"/>
                </a:lnTo>
                <a:lnTo>
                  <a:pt x="5134714" y="4728705"/>
                </a:lnTo>
                <a:lnTo>
                  <a:pt x="0" y="472870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7670" r="-49686" b="-17274"/>
            </a:stretch>
          </a:blipFill>
        </p:spPr>
        <p:txBody>
          <a:bodyPr/>
          <a:lstStyle/>
          <a:p>
            <a:endParaRPr lang="zh-TW" altLang="en-US"/>
          </a:p>
        </p:txBody>
      </p:sp>
      <p:sp>
        <p:nvSpPr>
          <p:cNvPr id="3" name="Freeform 3"/>
          <p:cNvSpPr/>
          <p:nvPr/>
        </p:nvSpPr>
        <p:spPr>
          <a:xfrm>
            <a:off x="7446204" y="3576427"/>
            <a:ext cx="9132652" cy="5880373"/>
          </a:xfrm>
          <a:custGeom>
            <a:avLst/>
            <a:gdLst/>
            <a:ahLst/>
            <a:cxnLst/>
            <a:rect l="l" t="t" r="r" b="b"/>
            <a:pathLst>
              <a:path w="9132652" h="5880373">
                <a:moveTo>
                  <a:pt x="0" y="0"/>
                </a:moveTo>
                <a:lnTo>
                  <a:pt x="9132652" y="0"/>
                </a:lnTo>
                <a:lnTo>
                  <a:pt x="9132652" y="5880373"/>
                </a:lnTo>
                <a:lnTo>
                  <a:pt x="0" y="588037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46" t="-8257" r="-3374"/>
            </a:stretch>
          </a:blipFill>
        </p:spPr>
        <p:txBody>
          <a:bodyPr/>
          <a:lstStyle/>
          <a:p>
            <a:endParaRPr lang="zh-TW" altLang="en-US"/>
          </a:p>
        </p:txBody>
      </p:sp>
      <p:sp>
        <p:nvSpPr>
          <p:cNvPr id="4" name="Freeform 4"/>
          <p:cNvSpPr/>
          <p:nvPr/>
        </p:nvSpPr>
        <p:spPr>
          <a:xfrm>
            <a:off x="1492178" y="4556673"/>
            <a:ext cx="5954026" cy="5073848"/>
          </a:xfrm>
          <a:custGeom>
            <a:avLst/>
            <a:gdLst/>
            <a:ahLst/>
            <a:cxnLst/>
            <a:rect l="l" t="t" r="r" b="b"/>
            <a:pathLst>
              <a:path w="5954026" h="5073848">
                <a:moveTo>
                  <a:pt x="0" y="0"/>
                </a:moveTo>
                <a:lnTo>
                  <a:pt x="5954026" y="0"/>
                </a:lnTo>
                <a:lnTo>
                  <a:pt x="5954026" y="5073849"/>
                </a:lnTo>
                <a:lnTo>
                  <a:pt x="0" y="507384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1905"/>
            </a:stretch>
          </a:blipFill>
        </p:spPr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3275502" y="4594379"/>
            <a:ext cx="5794767" cy="6164646"/>
          </a:xfrm>
          <a:custGeom>
            <a:avLst/>
            <a:gdLst/>
            <a:ahLst/>
            <a:cxnLst/>
            <a:rect l="l" t="t" r="r" b="b"/>
            <a:pathLst>
              <a:path w="5794767" h="6164646">
                <a:moveTo>
                  <a:pt x="0" y="0"/>
                </a:moveTo>
                <a:lnTo>
                  <a:pt x="5794768" y="0"/>
                </a:lnTo>
                <a:lnTo>
                  <a:pt x="5794768" y="6164646"/>
                </a:lnTo>
                <a:lnTo>
                  <a:pt x="0" y="616464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zh-TW" altLang="en-US"/>
          </a:p>
        </p:txBody>
      </p:sp>
      <p:sp>
        <p:nvSpPr>
          <p:cNvPr id="3" name="Freeform 3"/>
          <p:cNvSpPr/>
          <p:nvPr/>
        </p:nvSpPr>
        <p:spPr>
          <a:xfrm rot="453274" flipH="1">
            <a:off x="-727180" y="8479451"/>
            <a:ext cx="7644950" cy="2768653"/>
          </a:xfrm>
          <a:custGeom>
            <a:avLst/>
            <a:gdLst/>
            <a:ahLst/>
            <a:cxnLst/>
            <a:rect l="l" t="t" r="r" b="b"/>
            <a:pathLst>
              <a:path w="7644950" h="2768653">
                <a:moveTo>
                  <a:pt x="7644949" y="0"/>
                </a:moveTo>
                <a:lnTo>
                  <a:pt x="0" y="0"/>
                </a:lnTo>
                <a:lnTo>
                  <a:pt x="0" y="2768653"/>
                </a:lnTo>
                <a:lnTo>
                  <a:pt x="7644949" y="2768653"/>
                </a:lnTo>
                <a:lnTo>
                  <a:pt x="7644949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zh-TW" altLang="en-US"/>
          </a:p>
        </p:txBody>
      </p:sp>
      <p:sp>
        <p:nvSpPr>
          <p:cNvPr id="4" name="Freeform 4"/>
          <p:cNvSpPr/>
          <p:nvPr/>
        </p:nvSpPr>
        <p:spPr>
          <a:xfrm rot="-1076061" flipH="1">
            <a:off x="12061776" y="8682314"/>
            <a:ext cx="2427453" cy="3209373"/>
          </a:xfrm>
          <a:custGeom>
            <a:avLst/>
            <a:gdLst/>
            <a:ahLst/>
            <a:cxnLst/>
            <a:rect l="l" t="t" r="r" b="b"/>
            <a:pathLst>
              <a:path w="2427453" h="3209373">
                <a:moveTo>
                  <a:pt x="2427453" y="0"/>
                </a:moveTo>
                <a:lnTo>
                  <a:pt x="0" y="0"/>
                </a:lnTo>
                <a:lnTo>
                  <a:pt x="0" y="3209372"/>
                </a:lnTo>
                <a:lnTo>
                  <a:pt x="2427453" y="3209372"/>
                </a:lnTo>
                <a:lnTo>
                  <a:pt x="2427453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5" name="Freeform 5"/>
          <p:cNvSpPr/>
          <p:nvPr/>
        </p:nvSpPr>
        <p:spPr>
          <a:xfrm flipV="1">
            <a:off x="12857917" y="-744079"/>
            <a:ext cx="5897674" cy="4114800"/>
          </a:xfrm>
          <a:custGeom>
            <a:avLst/>
            <a:gdLst/>
            <a:ahLst/>
            <a:cxnLst/>
            <a:rect l="l" t="t" r="r" b="b"/>
            <a:pathLst>
              <a:path w="5897674" h="4114800">
                <a:moveTo>
                  <a:pt x="0" y="4114800"/>
                </a:moveTo>
                <a:lnTo>
                  <a:pt x="5897674" y="4114800"/>
                </a:lnTo>
                <a:lnTo>
                  <a:pt x="5897674" y="0"/>
                </a:lnTo>
                <a:lnTo>
                  <a:pt x="0" y="0"/>
                </a:lnTo>
                <a:lnTo>
                  <a:pt x="0" y="4114800"/>
                </a:lnTo>
                <a:close/>
              </a:path>
            </a:pathLst>
          </a:custGeom>
          <a:blipFill>
            <a:blip>
              <a:alphaModFix amt="75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zh-TW" altLang="en-US"/>
          </a:p>
        </p:txBody>
      </p:sp>
      <p:sp>
        <p:nvSpPr>
          <p:cNvPr id="6" name="Freeform 6"/>
          <p:cNvSpPr/>
          <p:nvPr/>
        </p:nvSpPr>
        <p:spPr>
          <a:xfrm rot="2140176">
            <a:off x="-457928" y="55631"/>
            <a:ext cx="1847660" cy="2515379"/>
          </a:xfrm>
          <a:custGeom>
            <a:avLst/>
            <a:gdLst/>
            <a:ahLst/>
            <a:cxnLst/>
            <a:rect l="l" t="t" r="r" b="b"/>
            <a:pathLst>
              <a:path w="1847660" h="2515379">
                <a:moveTo>
                  <a:pt x="0" y="0"/>
                </a:moveTo>
                <a:lnTo>
                  <a:pt x="1847660" y="0"/>
                </a:lnTo>
                <a:lnTo>
                  <a:pt x="1847660" y="2515379"/>
                </a:lnTo>
                <a:lnTo>
                  <a:pt x="0" y="2515379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zh-TW" altLang="en-US"/>
          </a:p>
        </p:txBody>
      </p:sp>
      <p:grpSp>
        <p:nvGrpSpPr>
          <p:cNvPr id="7" name="Group 7"/>
          <p:cNvGrpSpPr/>
          <p:nvPr/>
        </p:nvGrpSpPr>
        <p:grpSpPr>
          <a:xfrm>
            <a:off x="2321902" y="3534789"/>
            <a:ext cx="9012098" cy="4991723"/>
            <a:chOff x="0" y="0"/>
            <a:chExt cx="2717214" cy="1505041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2717214" cy="1505041"/>
            </a:xfrm>
            <a:custGeom>
              <a:avLst/>
              <a:gdLst/>
              <a:ahLst/>
              <a:cxnLst/>
              <a:rect l="l" t="t" r="r" b="b"/>
              <a:pathLst>
                <a:path w="2717214" h="1505041">
                  <a:moveTo>
                    <a:pt x="11168" y="0"/>
                  </a:moveTo>
                  <a:lnTo>
                    <a:pt x="2706046" y="0"/>
                  </a:lnTo>
                  <a:cubicBezTo>
                    <a:pt x="2709008" y="0"/>
                    <a:pt x="2711849" y="1177"/>
                    <a:pt x="2713943" y="3271"/>
                  </a:cubicBezTo>
                  <a:cubicBezTo>
                    <a:pt x="2716037" y="5365"/>
                    <a:pt x="2717214" y="8206"/>
                    <a:pt x="2717214" y="11168"/>
                  </a:cubicBezTo>
                  <a:lnTo>
                    <a:pt x="2717214" y="1493873"/>
                  </a:lnTo>
                  <a:cubicBezTo>
                    <a:pt x="2717214" y="1496835"/>
                    <a:pt x="2716037" y="1499676"/>
                    <a:pt x="2713943" y="1501770"/>
                  </a:cubicBezTo>
                  <a:cubicBezTo>
                    <a:pt x="2711849" y="1503865"/>
                    <a:pt x="2709008" y="1505041"/>
                    <a:pt x="2706046" y="1505041"/>
                  </a:cubicBezTo>
                  <a:lnTo>
                    <a:pt x="11168" y="1505041"/>
                  </a:lnTo>
                  <a:cubicBezTo>
                    <a:pt x="8206" y="1505041"/>
                    <a:pt x="5365" y="1503865"/>
                    <a:pt x="3271" y="1501770"/>
                  </a:cubicBezTo>
                  <a:cubicBezTo>
                    <a:pt x="1177" y="1499676"/>
                    <a:pt x="0" y="1496835"/>
                    <a:pt x="0" y="1493873"/>
                  </a:cubicBezTo>
                  <a:lnTo>
                    <a:pt x="0" y="11168"/>
                  </a:lnTo>
                  <a:cubicBezTo>
                    <a:pt x="0" y="8206"/>
                    <a:pt x="1177" y="5365"/>
                    <a:pt x="3271" y="3271"/>
                  </a:cubicBezTo>
                  <a:cubicBezTo>
                    <a:pt x="5365" y="1177"/>
                    <a:pt x="8206" y="0"/>
                    <a:pt x="11168" y="0"/>
                  </a:cubicBezTo>
                  <a:close/>
                </a:path>
              </a:pathLst>
            </a:custGeom>
            <a:blipFill>
              <a:blip r:embed="rId7"/>
              <a:stretch>
                <a:fillRect t="-3438" b="-3438"/>
              </a:stretch>
            </a:blipFill>
          </p:spPr>
          <p:txBody>
            <a:bodyPr/>
            <a:lstStyle/>
            <a:p>
              <a:endParaRPr lang="zh-TW" altLang="en-US"/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2112427" y="1179971"/>
            <a:ext cx="5609399" cy="11451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332"/>
              </a:lnSpc>
              <a:spcBef>
                <a:spcPct val="0"/>
              </a:spcBef>
            </a:pPr>
            <a:r>
              <a:rPr lang="en-US" sz="6666">
                <a:solidFill>
                  <a:srgbClr val="416B7A"/>
                </a:solidFill>
                <a:latin typeface="Knewave"/>
                <a:ea typeface="Knewave"/>
                <a:cs typeface="Knewave"/>
                <a:sym typeface="Knewave"/>
              </a:rPr>
              <a:t>腦腐 brain rot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949787" y="2602077"/>
            <a:ext cx="8345016" cy="14025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644"/>
              </a:lnSpc>
            </a:pPr>
            <a:r>
              <a:rPr lang="en-US" sz="4032" dirty="0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2024獲選牛津年度代表詞</a:t>
            </a:r>
          </a:p>
          <a:p>
            <a:pPr algn="l">
              <a:lnSpc>
                <a:spcPts val="5644"/>
              </a:lnSpc>
              <a:spcBef>
                <a:spcPct val="0"/>
              </a:spcBef>
            </a:pPr>
            <a:endParaRPr lang="en-US" sz="4032" dirty="0">
              <a:solidFill>
                <a:srgbClr val="000000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04800" y="495300"/>
            <a:ext cx="6400800" cy="8077200"/>
          </a:xfrm>
          <a:custGeom>
            <a:avLst/>
            <a:gdLst/>
            <a:ahLst/>
            <a:cxnLst/>
            <a:rect l="l" t="t" r="r" b="b"/>
            <a:pathLst>
              <a:path w="7096978" h="7342537">
                <a:moveTo>
                  <a:pt x="0" y="0"/>
                </a:moveTo>
                <a:lnTo>
                  <a:pt x="7096978" y="0"/>
                </a:lnTo>
                <a:lnTo>
                  <a:pt x="7096978" y="7342537"/>
                </a:lnTo>
                <a:lnTo>
                  <a:pt x="0" y="734253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5483" b="-24643"/>
            </a:stretch>
          </a:blipFill>
        </p:spPr>
        <p:txBody>
          <a:bodyPr/>
          <a:lstStyle/>
          <a:p>
            <a:endParaRPr lang="zh-TW" altLang="en-US"/>
          </a:p>
        </p:txBody>
      </p:sp>
      <p:sp>
        <p:nvSpPr>
          <p:cNvPr id="3" name="TextBox 3"/>
          <p:cNvSpPr txBox="1"/>
          <p:nvPr/>
        </p:nvSpPr>
        <p:spPr>
          <a:xfrm>
            <a:off x="7391400" y="495300"/>
            <a:ext cx="9144000" cy="762266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657"/>
              </a:lnSpc>
            </a:pPr>
            <a:endParaRPr sz="4000" dirty="0">
              <a:latin typeface="Kaiti SC" panose="02010600040101010101" pitchFamily="2" charset="-122"/>
              <a:ea typeface="Kaiti SC" panose="02010600040101010101" pitchFamily="2" charset="-122"/>
              <a:cs typeface="Kaiti TC" charset="-120"/>
            </a:endParaRPr>
          </a:p>
          <a:p>
            <a:pPr algn="ctr">
              <a:lnSpc>
                <a:spcPts val="3657"/>
              </a:lnSpc>
            </a:pPr>
            <a:r>
              <a:rPr lang="en-US" sz="4000" dirty="0">
                <a:latin typeface="Kaiti SC" panose="02010600040101010101" pitchFamily="2" charset="-122"/>
                <a:ea typeface="Kaiti SC" panose="02010600040101010101" pitchFamily="2" charset="-122"/>
                <a:cs typeface="Kaiti TC" charset="-120"/>
                <a:sym typeface="Nunito"/>
              </a:rPr>
              <a:t>強納森。海德2024/11/29出版</a:t>
            </a:r>
          </a:p>
          <a:p>
            <a:pPr algn="ctr">
              <a:lnSpc>
                <a:spcPts val="3657"/>
              </a:lnSpc>
            </a:pPr>
            <a:endParaRPr lang="en-US" sz="4000" dirty="0">
              <a:latin typeface="Kaiti SC" panose="02010600040101010101" pitchFamily="2" charset="-122"/>
              <a:ea typeface="Kaiti SC" panose="02010600040101010101" pitchFamily="2" charset="-122"/>
              <a:cs typeface="Kaiti TC" charset="-120"/>
              <a:sym typeface="Nunito"/>
            </a:endParaRPr>
          </a:p>
          <a:p>
            <a:pPr algn="ctr">
              <a:lnSpc>
                <a:spcPts val="3657"/>
              </a:lnSpc>
            </a:pPr>
            <a:r>
              <a:rPr lang="en-US" altLang="zh-TW" sz="4000" dirty="0">
                <a:latin typeface="Kaiti SC" panose="02010600040101010101" pitchFamily="2" charset="-122"/>
                <a:ea typeface="Kaiti SC" panose="02010600040101010101" pitchFamily="2" charset="-122"/>
              </a:rPr>
              <a:t>1)</a:t>
            </a:r>
            <a:r>
              <a:rPr lang="zh-TW" altLang="en-US" sz="4000" dirty="0">
                <a:latin typeface="Kaiti SC" panose="02010600040101010101" pitchFamily="2" charset="-122"/>
                <a:ea typeface="Kaiti SC" panose="02010600040101010101" pitchFamily="2" charset="-122"/>
              </a:rPr>
              <a:t>青少年心理健康危機爆發</a:t>
            </a:r>
            <a:r>
              <a:rPr lang="en-US" altLang="zh-TW" sz="4000" dirty="0">
                <a:latin typeface="Kaiti SC" panose="02010600040101010101" pitchFamily="2" charset="-122"/>
                <a:ea typeface="Kaiti SC" panose="02010600040101010101" pitchFamily="2" charset="-122"/>
              </a:rPr>
              <a:t>:</a:t>
            </a:r>
            <a:r>
              <a:rPr lang="zh-TW" altLang="en-US" sz="4000" dirty="0">
                <a:latin typeface="Kaiti SC" panose="02010600040101010101" pitchFamily="2" charset="-122"/>
                <a:ea typeface="Kaiti SC" panose="02010600040101010101" pitchFamily="2" charset="-122"/>
              </a:rPr>
              <a:t>自</a:t>
            </a:r>
            <a:r>
              <a:rPr lang="en-US" altLang="zh-TW" sz="4000" dirty="0">
                <a:latin typeface="Kaiti SC" panose="02010600040101010101" pitchFamily="2" charset="-122"/>
                <a:ea typeface="Kaiti SC" panose="02010600040101010101" pitchFamily="2" charset="-122"/>
              </a:rPr>
              <a:t>2010</a:t>
            </a:r>
            <a:r>
              <a:rPr lang="zh-TW" altLang="en-US" sz="4000" dirty="0">
                <a:latin typeface="Kaiti SC" panose="02010600040101010101" pitchFamily="2" charset="-122"/>
                <a:ea typeface="Kaiti SC" panose="02010600040101010101" pitchFamily="2" charset="-122"/>
              </a:rPr>
              <a:t>起</a:t>
            </a:r>
            <a:endParaRPr lang="en-US" altLang="zh-TW" sz="4000" dirty="0">
              <a:latin typeface="Kaiti SC" panose="02010600040101010101" pitchFamily="2" charset="-122"/>
              <a:ea typeface="Kaiti SC" panose="02010600040101010101" pitchFamily="2" charset="-122"/>
            </a:endParaRPr>
          </a:p>
          <a:p>
            <a:pPr algn="ctr">
              <a:lnSpc>
                <a:spcPts val="3657"/>
              </a:lnSpc>
            </a:pPr>
            <a:endParaRPr lang="en-US" altLang="zh-TW" sz="4000" dirty="0">
              <a:latin typeface="Kaiti SC" panose="02010600040101010101" pitchFamily="2" charset="-122"/>
              <a:ea typeface="Kaiti SC" panose="02010600040101010101" pitchFamily="2" charset="-122"/>
            </a:endParaRPr>
          </a:p>
          <a:p>
            <a:pPr algn="ctr">
              <a:lnSpc>
                <a:spcPts val="3657"/>
              </a:lnSpc>
            </a:pPr>
            <a:r>
              <a:rPr lang="en-US" altLang="zh-TW" sz="4000" dirty="0">
                <a:latin typeface="Kaiti SC" panose="02010600040101010101" pitchFamily="2" charset="-122"/>
                <a:ea typeface="Kaiti SC" panose="02010600040101010101" pitchFamily="2" charset="-122"/>
              </a:rPr>
              <a:t>2)</a:t>
            </a:r>
            <a:r>
              <a:rPr lang="zh-TW" altLang="en-US" sz="4000" dirty="0">
                <a:latin typeface="Kaiti SC" panose="02010600040101010101" pitchFamily="2" charset="-122"/>
                <a:ea typeface="Kaiti SC" panose="02010600040101010101" pitchFamily="2" charset="-122"/>
              </a:rPr>
              <a:t>童年模式「大重塑」</a:t>
            </a:r>
            <a:r>
              <a:rPr lang="en-US" altLang="zh-TW" sz="4000" dirty="0">
                <a:latin typeface="Kaiti SC" panose="02010600040101010101" pitchFamily="2" charset="-122"/>
                <a:ea typeface="Kaiti SC" panose="02010600040101010101" pitchFamily="2" charset="-122"/>
              </a:rPr>
              <a:t>:</a:t>
            </a:r>
            <a:br>
              <a:rPr lang="en-US" altLang="zh-TW" sz="4000" dirty="0">
                <a:latin typeface="Kaiti SC" panose="02010600040101010101" pitchFamily="2" charset="-122"/>
                <a:ea typeface="Kaiti SC" panose="02010600040101010101" pitchFamily="2" charset="-122"/>
              </a:rPr>
            </a:br>
            <a:r>
              <a:rPr lang="zh-TW" altLang="en-US" sz="4000" dirty="0">
                <a:latin typeface="Kaiti SC" panose="02010600040101010101" pitchFamily="2" charset="-122"/>
                <a:ea typeface="Kaiti SC" panose="02010600040101010101" pitchFamily="2" charset="-122"/>
              </a:rPr>
              <a:t>遊戲型童年＝</a:t>
            </a:r>
            <a:r>
              <a:rPr lang="en-US" altLang="zh-TW" sz="4000" dirty="0">
                <a:latin typeface="Kaiti SC" panose="02010600040101010101" pitchFamily="2" charset="-122"/>
                <a:ea typeface="Kaiti SC" panose="02010600040101010101" pitchFamily="2" charset="-122"/>
              </a:rPr>
              <a:t>&gt;</a:t>
            </a:r>
            <a:r>
              <a:rPr lang="zh-TW" altLang="en-US" sz="4000" dirty="0">
                <a:latin typeface="Kaiti SC" panose="02010600040101010101" pitchFamily="2" charset="-122"/>
                <a:ea typeface="Kaiti SC" panose="02010600040101010101" pitchFamily="2" charset="-122"/>
              </a:rPr>
              <a:t>手機型</a:t>
            </a:r>
            <a:endParaRPr lang="en-US" altLang="zh-TW" sz="4000" dirty="0">
              <a:latin typeface="Kaiti SC" panose="02010600040101010101" pitchFamily="2" charset="-122"/>
              <a:ea typeface="Kaiti SC" panose="02010600040101010101" pitchFamily="2" charset="-122"/>
            </a:endParaRPr>
          </a:p>
          <a:p>
            <a:pPr algn="ctr">
              <a:lnSpc>
                <a:spcPts val="3657"/>
              </a:lnSpc>
            </a:pPr>
            <a:endParaRPr lang="en-US" altLang="zh-TW" sz="4000" dirty="0">
              <a:latin typeface="Kaiti SC" panose="02010600040101010101" pitchFamily="2" charset="-122"/>
              <a:ea typeface="Kaiti SC" panose="02010600040101010101" pitchFamily="2" charset="-122"/>
            </a:endParaRPr>
          </a:p>
          <a:p>
            <a:pPr algn="ctr">
              <a:lnSpc>
                <a:spcPts val="3657"/>
              </a:lnSpc>
            </a:pPr>
            <a:r>
              <a:rPr lang="en-US" altLang="zh-TW" sz="4000" b="1" dirty="0">
                <a:latin typeface="Kaiti SC" panose="02010600040101010101" pitchFamily="2" charset="-122"/>
                <a:ea typeface="Kaiti SC" panose="02010600040101010101" pitchFamily="2" charset="-122"/>
              </a:rPr>
              <a:t>3)</a:t>
            </a:r>
            <a:r>
              <a:rPr lang="zh-TW" altLang="en-US" sz="4000" b="1" dirty="0">
                <a:latin typeface="Kaiti SC" panose="02010600040101010101" pitchFamily="2" charset="-122"/>
                <a:ea typeface="Kaiti SC" panose="02010600040101010101" pitchFamily="2" charset="-122"/>
              </a:rPr>
              <a:t>現實過度保護與網路缺乏保護</a:t>
            </a:r>
            <a:r>
              <a:rPr lang="zh-TW" altLang="en-US" sz="4000" dirty="0">
                <a:latin typeface="Kaiti SC" panose="02010600040101010101" pitchFamily="2" charset="-122"/>
                <a:ea typeface="Kaiti SC" panose="02010600040101010101" pitchFamily="2" charset="-122"/>
              </a:rPr>
              <a:t>：</a:t>
            </a:r>
            <a:br>
              <a:rPr lang="en-US" altLang="zh-TW" sz="4000" dirty="0">
                <a:latin typeface="Kaiti SC" panose="02010600040101010101" pitchFamily="2" charset="-122"/>
                <a:ea typeface="Kaiti SC" panose="02010600040101010101" pitchFamily="2" charset="-122"/>
              </a:rPr>
            </a:br>
            <a:r>
              <a:rPr lang="zh-TW" altLang="en-US" sz="4000" dirty="0">
                <a:latin typeface="Kaiti SC" panose="02010600040101010101" pitchFamily="2" charset="-122"/>
                <a:ea typeface="Kaiti SC" panose="02010600040101010101" pitchFamily="2" charset="-122"/>
              </a:rPr>
              <a:t>過早曝露於演算法與社群比較的威脅中</a:t>
            </a:r>
            <a:endParaRPr lang="en-US" altLang="zh-TW" sz="4000" dirty="0">
              <a:latin typeface="Kaiti SC" panose="02010600040101010101" pitchFamily="2" charset="-122"/>
              <a:ea typeface="Kaiti SC" panose="02010600040101010101" pitchFamily="2" charset="-122"/>
            </a:endParaRPr>
          </a:p>
          <a:p>
            <a:pPr algn="ctr">
              <a:lnSpc>
                <a:spcPts val="3657"/>
              </a:lnSpc>
            </a:pPr>
            <a:endParaRPr lang="en-US" altLang="zh-TW" sz="4000" dirty="0">
              <a:latin typeface="Kaiti SC" panose="02010600040101010101" pitchFamily="2" charset="-122"/>
              <a:ea typeface="Kaiti SC" panose="02010600040101010101" pitchFamily="2" charset="-122"/>
            </a:endParaRPr>
          </a:p>
          <a:p>
            <a:pPr algn="ctr">
              <a:lnSpc>
                <a:spcPts val="3657"/>
              </a:lnSpc>
            </a:pPr>
            <a:r>
              <a:rPr lang="en-US" altLang="zh-TW" sz="4000" dirty="0">
                <a:latin typeface="Kaiti SC" panose="02010600040101010101" pitchFamily="2" charset="-122"/>
                <a:ea typeface="Kaiti SC" panose="02010600040101010101" pitchFamily="2" charset="-122"/>
              </a:rPr>
              <a:t>4)</a:t>
            </a:r>
            <a:r>
              <a:rPr lang="zh-TW" altLang="en-US" sz="4000" dirty="0">
                <a:latin typeface="Kaiti SC" panose="02010600040101010101" pitchFamily="2" charset="-122"/>
                <a:ea typeface="Kaiti SC" panose="02010600040101010101" pitchFamily="2" charset="-122"/>
              </a:rPr>
              <a:t>提出集體行動與解決方案：</a:t>
            </a:r>
            <a:br>
              <a:rPr lang="en-US" altLang="zh-TW" sz="4000" dirty="0">
                <a:latin typeface="Kaiti SC" panose="02010600040101010101" pitchFamily="2" charset="-122"/>
                <a:ea typeface="Kaiti SC" panose="02010600040101010101" pitchFamily="2" charset="-122"/>
              </a:rPr>
            </a:br>
            <a:r>
              <a:rPr lang="zh-TW" altLang="en-US" sz="4000" dirty="0">
                <a:latin typeface="Kaiti SC" panose="02010600040101010101" pitchFamily="2" charset="-122"/>
                <a:ea typeface="Kaiti SC" panose="02010600040101010101" pitchFamily="2" charset="-122"/>
              </a:rPr>
              <a:t>重塑兒童在現實生活中的自主性與心理韌性。</a:t>
            </a:r>
            <a:br>
              <a:rPr lang="en-US" altLang="zh-TW" sz="4000" dirty="0">
                <a:latin typeface="Kaiti SC" panose="02010600040101010101" pitchFamily="2" charset="-122"/>
                <a:ea typeface="Kaiti SC" panose="02010600040101010101" pitchFamily="2" charset="-122"/>
              </a:rPr>
            </a:br>
            <a:endParaRPr lang="en-US" sz="4000" dirty="0">
              <a:latin typeface="Kaiti SC" panose="02010600040101010101" pitchFamily="2" charset="-122"/>
              <a:ea typeface="Kaiti SC" panose="02010600040101010101" pitchFamily="2" charset="-122"/>
              <a:cs typeface="Kaiti TC" charset="-120"/>
              <a:sym typeface="Nunito"/>
            </a:endParaRPr>
          </a:p>
          <a:p>
            <a:pPr algn="ctr">
              <a:lnSpc>
                <a:spcPts val="3657"/>
              </a:lnSpc>
              <a:spcBef>
                <a:spcPct val="0"/>
              </a:spcBef>
            </a:pPr>
            <a:endParaRPr lang="en-US" sz="4000" dirty="0">
              <a:latin typeface="Kaiti SC" panose="02010600040101010101" pitchFamily="2" charset="-122"/>
              <a:ea typeface="Kaiti SC" panose="02010600040101010101" pitchFamily="2" charset="-122"/>
              <a:cs typeface="Kaiti TC" charset="-120"/>
              <a:sym typeface="Nunito"/>
            </a:endParaRPr>
          </a:p>
        </p:txBody>
      </p:sp>
    </p:spTree>
    <p:extLst>
      <p:ext uri="{BB962C8B-B14F-4D97-AF65-F5344CB8AC3E}">
        <p14:creationId xmlns:p14="http://schemas.microsoft.com/office/powerpoint/2010/main" val="4716976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itle 1">
            <a:extLst>
              <a:ext uri="{FF2B5EF4-FFF2-40B4-BE49-F238E27FC236}">
                <a16:creationId xmlns:a16="http://schemas.microsoft.com/office/drawing/2014/main" id="{4EF2D1DF-A445-6D10-BB35-360B6206AF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3713" y="726283"/>
            <a:ext cx="11334750" cy="1402556"/>
          </a:xfrm>
        </p:spPr>
        <p:txBody>
          <a:bodyPr/>
          <a:lstStyle/>
          <a:p>
            <a:pPr eaLnBrk="1" hangingPunct="1"/>
            <a:r>
              <a:rPr kumimoji="0" lang="en-US" altLang="zh-TW">
                <a:latin typeface="Arial Black" panose="020B0604020202020204" pitchFamily="34" charset="0"/>
                <a:ea typeface="ＭＳ Ｐゴシック" panose="020B0600070205080204" pitchFamily="34" charset="-128"/>
              </a:rPr>
              <a:t>FAR and FAR</a:t>
            </a:r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0B8C5F15-3CC4-D0DA-1AD4-ECFB36EE7E0D}"/>
              </a:ext>
            </a:extLst>
          </p:cNvPr>
          <p:cNvSpPr>
            <a:spLocks noGrp="1"/>
          </p:cNvSpPr>
          <p:nvPr>
            <p:ph sz="half" idx="17"/>
          </p:nvPr>
        </p:nvSpPr>
        <p:spPr>
          <a:xfrm>
            <a:off x="3033713" y="2128838"/>
            <a:ext cx="5493545" cy="3798095"/>
          </a:xfrm>
        </p:spPr>
        <p:txBody>
          <a:bodyPr rtlCol="0"/>
          <a:lstStyle/>
          <a:p>
            <a:pPr>
              <a:defRPr/>
            </a:pPr>
            <a:r>
              <a:rPr lang="en-US" sz="3600" dirty="0">
                <a:solidFill>
                  <a:schemeClr val="accent2"/>
                </a:solidFill>
                <a:latin typeface="Kaiti TC" charset="-120"/>
                <a:ea typeface="Kaiti TC" charset="-120"/>
                <a:cs typeface="Kaiti TC" charset="-120"/>
              </a:rPr>
              <a:t>F</a:t>
            </a:r>
            <a:r>
              <a:rPr lang="en-US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Kaiti TC" charset="-120"/>
                <a:ea typeface="Kaiti TC" charset="-120"/>
                <a:cs typeface="Kaiti TC" charset="-120"/>
              </a:rPr>
              <a:t>un </a:t>
            </a:r>
            <a:r>
              <a:rPr lang="zh-TW" altLang="en-US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Kaiti TC" charset="-120"/>
                <a:ea typeface="Kaiti TC" charset="-120"/>
                <a:cs typeface="Kaiti TC" charset="-120"/>
              </a:rPr>
              <a:t>（娛樂性）</a:t>
            </a:r>
            <a:endParaRPr lang="en-US" sz="3600" dirty="0">
              <a:solidFill>
                <a:schemeClr val="tx1">
                  <a:lumMod val="65000"/>
                  <a:lumOff val="35000"/>
                </a:schemeClr>
              </a:solidFill>
              <a:latin typeface="Kaiti TC" charset="-120"/>
              <a:ea typeface="Kaiti TC" charset="-120"/>
              <a:cs typeface="Kaiti TC" charset="-120"/>
            </a:endParaRPr>
          </a:p>
          <a:p>
            <a:pPr>
              <a:defRPr/>
            </a:pPr>
            <a:r>
              <a:rPr lang="en-US" altLang="zh-TW" sz="3600" dirty="0">
                <a:solidFill>
                  <a:srgbClr val="297FD5"/>
                </a:solidFill>
                <a:latin typeface="Kaiti TC" charset="-120"/>
                <a:ea typeface="Kaiti TC" charset="-120"/>
                <a:cs typeface="Kaiti TC" charset="-120"/>
              </a:rPr>
              <a:t>A</a:t>
            </a:r>
            <a:r>
              <a:rPr lang="en-US" altLang="zh-TW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Kaiti TC" charset="-120"/>
                <a:ea typeface="Kaiti TC" charset="-120"/>
                <a:cs typeface="Kaiti TC" charset="-120"/>
              </a:rPr>
              <a:t>chievement </a:t>
            </a:r>
            <a:r>
              <a:rPr lang="zh-TW" altLang="en-US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Kaiti TC" charset="-120"/>
                <a:ea typeface="Kaiti TC" charset="-120"/>
                <a:cs typeface="Kaiti TC" charset="-120"/>
              </a:rPr>
              <a:t>（成就感）</a:t>
            </a:r>
            <a:endParaRPr lang="zh-TW" altLang="zh-TW" sz="3600" dirty="0">
              <a:solidFill>
                <a:schemeClr val="tx1">
                  <a:lumMod val="65000"/>
                  <a:lumOff val="35000"/>
                </a:schemeClr>
              </a:solidFill>
              <a:latin typeface="Kaiti TC" charset="-120"/>
              <a:ea typeface="Kaiti TC" charset="-120"/>
              <a:cs typeface="Kaiti TC" charset="-120"/>
            </a:endParaRPr>
          </a:p>
          <a:p>
            <a:pPr>
              <a:defRPr/>
            </a:pPr>
            <a:r>
              <a:rPr lang="en-US" altLang="zh-TW" sz="3600" dirty="0">
                <a:solidFill>
                  <a:srgbClr val="297FD5"/>
                </a:solidFill>
                <a:latin typeface="Kaiti TC" charset="-120"/>
                <a:ea typeface="Kaiti TC" charset="-120"/>
                <a:cs typeface="Kaiti TC" charset="-120"/>
              </a:rPr>
              <a:t>R</a:t>
            </a:r>
            <a:r>
              <a:rPr lang="en-US" altLang="zh-TW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Kaiti TC" charset="-120"/>
                <a:ea typeface="Kaiti TC" charset="-120"/>
                <a:cs typeface="Kaiti TC" charset="-120"/>
              </a:rPr>
              <a:t>elationship </a:t>
            </a:r>
            <a:r>
              <a:rPr lang="zh-TW" altLang="en-US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Kaiti TC" charset="-120"/>
                <a:ea typeface="Kaiti TC" charset="-120"/>
                <a:cs typeface="Kaiti TC" charset="-120"/>
              </a:rPr>
              <a:t>（人際關係）</a:t>
            </a:r>
            <a:endParaRPr lang="en-US" altLang="zh-TW" sz="3600" dirty="0">
              <a:solidFill>
                <a:schemeClr val="tx1">
                  <a:lumMod val="65000"/>
                  <a:lumOff val="35000"/>
                </a:schemeClr>
              </a:solidFill>
              <a:latin typeface="Kaiti TC" charset="-120"/>
              <a:ea typeface="Kaiti TC" charset="-120"/>
              <a:cs typeface="Kaiti TC" charset="-120"/>
            </a:endParaRPr>
          </a:p>
          <a:p>
            <a:pPr marL="0" indent="0">
              <a:buNone/>
              <a:defRPr/>
            </a:pPr>
            <a:endParaRPr lang="en-US" sz="3600" dirty="0">
              <a:solidFill>
                <a:schemeClr val="tx1">
                  <a:lumMod val="65000"/>
                  <a:lumOff val="35000"/>
                </a:schemeClr>
              </a:solidFill>
              <a:latin typeface="Kaiti TC" charset="-120"/>
              <a:ea typeface="Kaiti TC" charset="-120"/>
              <a:cs typeface="Kaiti TC" charset="-120"/>
            </a:endParaRPr>
          </a:p>
          <a:p>
            <a:pPr>
              <a:defRPr/>
            </a:pPr>
            <a:endParaRPr kumimoji="0" lang="en-US" dirty="0">
              <a:solidFill>
                <a:schemeClr val="tx1">
                  <a:lumMod val="65000"/>
                  <a:lumOff val="35000"/>
                </a:schemeClr>
              </a:solidFill>
              <a:ea typeface="+mn-ea"/>
              <a:cs typeface="+mn-cs"/>
            </a:endParaRPr>
          </a:p>
        </p:txBody>
      </p:sp>
      <p:sp>
        <p:nvSpPr>
          <p:cNvPr id="27651" name="Content Placeholder 14">
            <a:extLst>
              <a:ext uri="{FF2B5EF4-FFF2-40B4-BE49-F238E27FC236}">
                <a16:creationId xmlns:a16="http://schemas.microsoft.com/office/drawing/2014/main" id="{78FF230B-8711-0914-56F3-61655992069E}"/>
              </a:ext>
            </a:extLst>
          </p:cNvPr>
          <p:cNvSpPr>
            <a:spLocks noGrp="1"/>
          </p:cNvSpPr>
          <p:nvPr>
            <p:ph sz="half" idx="18"/>
          </p:nvPr>
        </p:nvSpPr>
        <p:spPr>
          <a:xfrm>
            <a:off x="3040857" y="5341145"/>
            <a:ext cx="5486400" cy="3855243"/>
          </a:xfrm>
        </p:spPr>
        <p:txBody>
          <a:bodyPr/>
          <a:lstStyle/>
          <a:p>
            <a:pPr eaLnBrk="1" hangingPunct="1"/>
            <a:r>
              <a:rPr lang="en-US" altLang="zh-TW" sz="3600">
                <a:solidFill>
                  <a:srgbClr val="297FD5"/>
                </a:solidFill>
                <a:latin typeface="Kaiti TC" panose="02010600040101010101" pitchFamily="2" charset="-120"/>
                <a:ea typeface="Kaiti TC" panose="02010600040101010101" pitchFamily="2" charset="-120"/>
                <a:cs typeface="Kaiti TC" panose="02010600040101010101" pitchFamily="2" charset="-120"/>
              </a:rPr>
              <a:t>F</a:t>
            </a:r>
            <a:r>
              <a:rPr lang="en-US" altLang="zh-TW" sz="3600">
                <a:latin typeface="Kaiti TC" panose="02010600040101010101" pitchFamily="2" charset="-120"/>
                <a:ea typeface="Kaiti TC" panose="02010600040101010101" pitchFamily="2" charset="-120"/>
                <a:cs typeface="Kaiti TC" panose="02010600040101010101" pitchFamily="2" charset="-120"/>
              </a:rPr>
              <a:t>easibility </a:t>
            </a:r>
            <a:r>
              <a:rPr lang="zh-TW" altLang="en-US" sz="3600">
                <a:latin typeface="Kaiti TC" panose="02010600040101010101" pitchFamily="2" charset="-120"/>
                <a:ea typeface="Kaiti TC" panose="02010600040101010101" pitchFamily="2" charset="-120"/>
                <a:cs typeface="Kaiti TC" panose="02010600040101010101" pitchFamily="2" charset="-120"/>
              </a:rPr>
              <a:t>（便利性）</a:t>
            </a:r>
            <a:endParaRPr lang="en-US" altLang="zh-TW" sz="3600">
              <a:latin typeface="Kaiti TC" panose="02010600040101010101" pitchFamily="2" charset="-120"/>
              <a:ea typeface="Kaiti TC" panose="02010600040101010101" pitchFamily="2" charset="-120"/>
              <a:cs typeface="Kaiti TC" panose="02010600040101010101" pitchFamily="2" charset="-120"/>
            </a:endParaRPr>
          </a:p>
          <a:p>
            <a:pPr eaLnBrk="1" hangingPunct="1"/>
            <a:r>
              <a:rPr lang="en-US" altLang="zh-TW" sz="3600">
                <a:solidFill>
                  <a:srgbClr val="297FD5"/>
                </a:solidFill>
                <a:latin typeface="Kaiti TC" panose="02010600040101010101" pitchFamily="2" charset="-120"/>
                <a:ea typeface="Kaiti TC" panose="02010600040101010101" pitchFamily="2" charset="-120"/>
                <a:cs typeface="Kaiti TC" panose="02010600040101010101" pitchFamily="2" charset="-120"/>
              </a:rPr>
              <a:t>A</a:t>
            </a:r>
            <a:r>
              <a:rPr lang="en-US" altLang="zh-TW" sz="3600">
                <a:latin typeface="Kaiti TC" panose="02010600040101010101" pitchFamily="2" charset="-120"/>
                <a:ea typeface="Kaiti TC" panose="02010600040101010101" pitchFamily="2" charset="-120"/>
                <a:cs typeface="Kaiti TC" panose="02010600040101010101" pitchFamily="2" charset="-120"/>
              </a:rPr>
              <a:t>nonymous</a:t>
            </a:r>
            <a:r>
              <a:rPr lang="zh-TW" altLang="en-US" sz="3600">
                <a:latin typeface="Kaiti TC" panose="02010600040101010101" pitchFamily="2" charset="-120"/>
                <a:ea typeface="Kaiti TC" panose="02010600040101010101" pitchFamily="2" charset="-120"/>
                <a:cs typeface="Kaiti TC" panose="02010600040101010101" pitchFamily="2" charset="-120"/>
              </a:rPr>
              <a:t>（匿名）</a:t>
            </a:r>
            <a:endParaRPr lang="en-US" altLang="zh-TW" sz="3600">
              <a:latin typeface="Kaiti TC" panose="02010600040101010101" pitchFamily="2" charset="-120"/>
              <a:ea typeface="Kaiti TC" panose="02010600040101010101" pitchFamily="2" charset="-120"/>
              <a:cs typeface="Kaiti TC" panose="02010600040101010101" pitchFamily="2" charset="-120"/>
              <a:sym typeface="Webdings" pitchFamily="2" charset="2"/>
            </a:endParaRPr>
          </a:p>
          <a:p>
            <a:pPr eaLnBrk="1" hangingPunct="1"/>
            <a:r>
              <a:rPr lang="en-US" altLang="zh-TW" sz="3600">
                <a:solidFill>
                  <a:srgbClr val="297FD5"/>
                </a:solidFill>
                <a:latin typeface="Kaiti TC" panose="02010600040101010101" pitchFamily="2" charset="-120"/>
                <a:ea typeface="Kaiti TC" panose="02010600040101010101" pitchFamily="2" charset="-120"/>
                <a:cs typeface="Kaiti TC" panose="02010600040101010101" pitchFamily="2" charset="-120"/>
                <a:sym typeface="Webdings" pitchFamily="2" charset="2"/>
              </a:rPr>
              <a:t>R</a:t>
            </a:r>
            <a:r>
              <a:rPr lang="en-US" altLang="zh-TW" sz="3600">
                <a:latin typeface="Kaiti TC" panose="02010600040101010101" pitchFamily="2" charset="-120"/>
                <a:ea typeface="Kaiti TC" panose="02010600040101010101" pitchFamily="2" charset="-120"/>
                <a:cs typeface="Kaiti TC" panose="02010600040101010101" pitchFamily="2" charset="-120"/>
                <a:sym typeface="Webdings" pitchFamily="2" charset="2"/>
              </a:rPr>
              <a:t>estore</a:t>
            </a:r>
            <a:r>
              <a:rPr lang="zh-TW" altLang="en-US" sz="3600">
                <a:latin typeface="Kaiti TC" panose="02010600040101010101" pitchFamily="2" charset="-120"/>
                <a:ea typeface="Kaiti TC" panose="02010600040101010101" pitchFamily="2" charset="-120"/>
                <a:cs typeface="Kaiti TC" panose="02010600040101010101" pitchFamily="2" charset="-120"/>
                <a:sym typeface="Webdings" pitchFamily="2" charset="2"/>
              </a:rPr>
              <a:t>（還原性）</a:t>
            </a:r>
            <a:endParaRPr lang="zh-TW" altLang="zh-TW" sz="3600">
              <a:latin typeface="Kaiti TC" panose="02010600040101010101" pitchFamily="2" charset="-120"/>
              <a:ea typeface="Kaiti TC" panose="02010600040101010101" pitchFamily="2" charset="-120"/>
              <a:cs typeface="Kaiti TC" panose="02010600040101010101" pitchFamily="2" charset="-120"/>
              <a:sym typeface="Webdings" pitchFamily="2" charset="2"/>
            </a:endParaRPr>
          </a:p>
          <a:p>
            <a:pPr eaLnBrk="1" hangingPunct="1"/>
            <a:endParaRPr kumimoji="0" lang="en-US" altLang="zh-TW">
              <a:ea typeface="ＭＳ Ｐゴシック" panose="020B0600070205080204" pitchFamily="34" charset="-128"/>
            </a:endParaRPr>
          </a:p>
          <a:p>
            <a:pPr eaLnBrk="1" hangingPunct="1"/>
            <a:endParaRPr kumimoji="0" lang="zh-TW" altLang="en-US">
              <a:ea typeface="ＭＳ Ｐゴシック" panose="020B0600070205080204" pitchFamily="34" charset="-128"/>
            </a:endParaRPr>
          </a:p>
        </p:txBody>
      </p:sp>
      <p:pic>
        <p:nvPicPr>
          <p:cNvPr id="27652" name="Content Placeholder 15" descr="mom-daughter-puzzles.jpg">
            <a:extLst>
              <a:ext uri="{FF2B5EF4-FFF2-40B4-BE49-F238E27FC236}">
                <a16:creationId xmlns:a16="http://schemas.microsoft.com/office/drawing/2014/main" id="{AF0D79AC-5DC8-B962-259B-D43EDAC824DF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200"/>
          <a:stretch>
            <a:fillRect/>
          </a:stretch>
        </p:blipFill>
        <p:spPr>
          <a:xfrm>
            <a:off x="8901113" y="2978945"/>
            <a:ext cx="5486400" cy="2947988"/>
          </a:xfrm>
        </p:spPr>
      </p:pic>
      <p:pic>
        <p:nvPicPr>
          <p:cNvPr id="27653" name="Content Placeholder 16" descr="article-1311685-0B2BE356000005DC-24_468x286.jpg">
            <a:extLst>
              <a:ext uri="{FF2B5EF4-FFF2-40B4-BE49-F238E27FC236}">
                <a16:creationId xmlns:a16="http://schemas.microsoft.com/office/drawing/2014/main" id="{C2753557-2EA7-A333-9217-6E63E63072AE}"/>
              </a:ext>
            </a:extLst>
          </p:cNvPr>
          <p:cNvPicPr>
            <a:picLocks noGrp="1" noChangeAspect="1"/>
          </p:cNvPicPr>
          <p:nvPr>
            <p:ph sz="half" idx="16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36" b="6036"/>
          <a:stretch>
            <a:fillRect/>
          </a:stretch>
        </p:blipFill>
        <p:spPr>
          <a:xfrm>
            <a:off x="8901113" y="6255545"/>
            <a:ext cx="5486400" cy="2947988"/>
          </a:xfr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14400" y="-952499"/>
            <a:ext cx="19354800" cy="12344400"/>
          </a:xfrm>
          <a:prstGeom prst="rect">
            <a:avLst/>
          </a:prstGeom>
        </p:spPr>
      </p:pic>
      <p:sp>
        <p:nvSpPr>
          <p:cNvPr id="2" name="文字方塊 1"/>
          <p:cNvSpPr txBox="1"/>
          <p:nvPr/>
        </p:nvSpPr>
        <p:spPr>
          <a:xfrm>
            <a:off x="1219200" y="1638300"/>
            <a:ext cx="16567923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400" b="1" dirty="0">
                <a:latin typeface="Kaiti TC" charset="-120"/>
                <a:ea typeface="Kaiti TC" charset="-120"/>
                <a:cs typeface="Kaiti TC" charset="-120"/>
              </a:rPr>
              <a:t>一：童年的瓦解與數位入侵</a:t>
            </a:r>
            <a:br>
              <a:rPr lang="en-US" altLang="zh-TW" sz="4400" b="1" dirty="0">
                <a:latin typeface="Kaiti TC" charset="-120"/>
                <a:ea typeface="Kaiti TC" charset="-120"/>
                <a:cs typeface="Kaiti TC" charset="-120"/>
              </a:rPr>
            </a:br>
            <a:r>
              <a:rPr lang="en-US" altLang="zh-TW" sz="4400" dirty="0">
                <a:latin typeface="Kaiti TC" charset="-120"/>
                <a:ea typeface="Kaiti TC" charset="-120"/>
                <a:cs typeface="Kaiti TC" charset="-120"/>
              </a:rPr>
              <a:t>科技徹底改變人類童年</a:t>
            </a:r>
            <a:br>
              <a:rPr lang="en-US" altLang="zh-TW" sz="4400" dirty="0">
                <a:latin typeface="Kaiti TC" charset="-120"/>
                <a:ea typeface="Kaiti TC" charset="-120"/>
                <a:cs typeface="Kaiti TC" charset="-120"/>
              </a:rPr>
            </a:br>
            <a:r>
              <a:rPr lang="en-US" altLang="zh-TW" sz="4400" dirty="0">
                <a:latin typeface="Kaiti TC" charset="-120"/>
                <a:ea typeface="Kaiti TC" charset="-120"/>
                <a:cs typeface="Kaiti TC" charset="-120"/>
              </a:rPr>
              <a:t>導致青少年焦慮、憂鬱、社交能力下降</a:t>
            </a:r>
            <a:r>
              <a:rPr lang="zh-TW" altLang="zh-TW" sz="4400" dirty="0">
                <a:latin typeface="Kaiti TC" charset="-120"/>
                <a:ea typeface="Kaiti TC" charset="-120"/>
                <a:cs typeface="Kaiti TC" charset="-120"/>
              </a:rPr>
              <a:t> </a:t>
            </a:r>
            <a:br>
              <a:rPr lang="en-US" altLang="zh-TW" sz="4400" dirty="0">
                <a:latin typeface="Kaiti TC" charset="-120"/>
                <a:ea typeface="Kaiti TC" charset="-120"/>
                <a:cs typeface="Kaiti TC" charset="-120"/>
              </a:rPr>
            </a:br>
            <a:r>
              <a:rPr lang="en-US" altLang="zh-TW" sz="4400" b="1" dirty="0">
                <a:latin typeface="Kaiti TC" charset="-120"/>
                <a:ea typeface="Kaiti TC" charset="-120"/>
                <a:cs typeface="Kaiti TC" charset="-120"/>
              </a:rPr>
              <a:t>2009</a:t>
            </a:r>
            <a:r>
              <a:rPr lang="zh-TW" altLang="zh-TW" sz="4400" b="1" dirty="0">
                <a:latin typeface="Kaiti TC" charset="-120"/>
                <a:ea typeface="Kaiti TC" charset="-120"/>
                <a:cs typeface="Kaiti TC" charset="-120"/>
              </a:rPr>
              <a:t>–</a:t>
            </a:r>
            <a:r>
              <a:rPr lang="en-US" altLang="zh-TW" sz="4400" b="1" dirty="0">
                <a:latin typeface="Kaiti TC" charset="-120"/>
                <a:ea typeface="Kaiti TC" charset="-120"/>
                <a:cs typeface="Kaiti TC" charset="-120"/>
              </a:rPr>
              <a:t>2012</a:t>
            </a:r>
            <a:r>
              <a:rPr lang="zh-TW" altLang="zh-TW" sz="4400" b="1" dirty="0">
                <a:latin typeface="Kaiti TC" charset="-120"/>
                <a:ea typeface="Kaiti TC" charset="-120"/>
                <a:cs typeface="Kaiti TC" charset="-120"/>
              </a:rPr>
              <a:t>年是轉折點</a:t>
            </a:r>
            <a:br>
              <a:rPr lang="en-US" altLang="zh-TW" sz="4400" dirty="0">
                <a:latin typeface="Kaiti TC" charset="-120"/>
                <a:ea typeface="Kaiti TC" charset="-120"/>
                <a:cs typeface="Kaiti TC" charset="-120"/>
              </a:rPr>
            </a:br>
            <a:r>
              <a:rPr lang="zh-TW" altLang="zh-TW" sz="4400" dirty="0">
                <a:latin typeface="Kaiti TC" charset="-120"/>
                <a:ea typeface="Kaiti TC" charset="-120"/>
                <a:cs typeface="Kaiti TC" charset="-120"/>
              </a:rPr>
              <a:t>智慧型手機和社群媒體普及</a:t>
            </a:r>
            <a:br>
              <a:rPr lang="en-US" altLang="zh-TW" sz="4400" dirty="0">
                <a:latin typeface="Kaiti TC" charset="-120"/>
                <a:ea typeface="Kaiti TC" charset="-120"/>
                <a:cs typeface="Kaiti TC" charset="-120"/>
              </a:rPr>
            </a:br>
            <a:r>
              <a:rPr lang="zh-TW" altLang="zh-TW" sz="4400" dirty="0">
                <a:latin typeface="Kaiti TC" charset="-120"/>
                <a:ea typeface="Kaiti TC" charset="-120"/>
                <a:cs typeface="Kaiti TC" charset="-120"/>
              </a:rPr>
              <a:t>導致童年</a:t>
            </a:r>
            <a:br>
              <a:rPr lang="en-US" altLang="zh-TW" sz="4400" dirty="0">
                <a:latin typeface="Kaiti TC" charset="-120"/>
                <a:ea typeface="Kaiti TC" charset="-120"/>
                <a:cs typeface="Kaiti TC" charset="-120"/>
              </a:rPr>
            </a:br>
            <a:r>
              <a:rPr lang="zh-TW" altLang="zh-TW" sz="4400" b="1" dirty="0">
                <a:latin typeface="Kaiti TC" charset="-120"/>
                <a:ea typeface="Kaiti TC" charset="-120"/>
                <a:cs typeface="Kaiti TC" charset="-120"/>
              </a:rPr>
              <a:t>面對面互動</a:t>
            </a:r>
            <a:r>
              <a:rPr lang="en-US" altLang="zh-TW" sz="4400" b="1" dirty="0">
                <a:latin typeface="Kaiti TC" charset="-120"/>
                <a:ea typeface="Kaiti TC" charset="-120"/>
                <a:cs typeface="Kaiti TC" charset="-120"/>
              </a:rPr>
              <a:t> + </a:t>
            </a:r>
            <a:r>
              <a:rPr lang="zh-TW" altLang="zh-TW" sz="4400" b="1" dirty="0">
                <a:latin typeface="Kaiti TC" charset="-120"/>
                <a:ea typeface="Kaiti TC" charset="-120"/>
                <a:cs typeface="Kaiti TC" charset="-120"/>
              </a:rPr>
              <a:t>自由探索</a:t>
            </a:r>
            <a:r>
              <a:rPr lang="en-US" altLang="zh-TW" sz="4400" dirty="0">
                <a:latin typeface="Kaiti TC" charset="-120"/>
                <a:ea typeface="Kaiti TC" charset="-120"/>
                <a:cs typeface="Kaiti TC" charset="-120"/>
              </a:rPr>
              <a:t> </a:t>
            </a:r>
            <a:r>
              <a:rPr lang="zh-TW" altLang="zh-TW" sz="4400" dirty="0">
                <a:latin typeface="Kaiti TC" charset="-120"/>
                <a:ea typeface="Kaiti TC" charset="-120"/>
                <a:cs typeface="Kaiti TC" charset="-120"/>
              </a:rPr>
              <a:t>→</a:t>
            </a:r>
            <a:r>
              <a:rPr lang="en-US" altLang="zh-TW" sz="4400" dirty="0">
                <a:latin typeface="Kaiti TC" charset="-120"/>
                <a:ea typeface="Kaiti TC" charset="-120"/>
                <a:cs typeface="Kaiti TC" charset="-120"/>
              </a:rPr>
              <a:t> </a:t>
            </a:r>
            <a:r>
              <a:rPr lang="zh-TW" altLang="zh-TW" sz="4400" b="1" dirty="0">
                <a:latin typeface="Kaiti TC" charset="-120"/>
                <a:ea typeface="Kaiti TC" charset="-120"/>
                <a:cs typeface="Kaiti TC" charset="-120"/>
              </a:rPr>
              <a:t>虛擬社交</a:t>
            </a:r>
            <a:r>
              <a:rPr lang="en-US" altLang="zh-TW" sz="4400" b="1" dirty="0">
                <a:latin typeface="Kaiti TC" charset="-120"/>
                <a:ea typeface="Kaiti TC" charset="-120"/>
                <a:cs typeface="Kaiti TC" charset="-120"/>
              </a:rPr>
              <a:t> +</a:t>
            </a:r>
            <a:r>
              <a:rPr lang="zh-TW" altLang="zh-TW" sz="4400" b="1" dirty="0">
                <a:latin typeface="Kaiti TC" charset="-120"/>
                <a:ea typeface="Kaiti TC" charset="-120"/>
                <a:cs typeface="Kaiti TC" charset="-120"/>
              </a:rPr>
              <a:t>數位被餵養</a:t>
            </a:r>
            <a:endParaRPr lang="zh-TW" altLang="zh-TW" sz="4400" dirty="0">
              <a:latin typeface="Kaiti TC" charset="-120"/>
              <a:ea typeface="Kaiti TC" charset="-120"/>
              <a:cs typeface="Kaiti TC" charset="-120"/>
            </a:endParaRPr>
          </a:p>
          <a:p>
            <a:pPr lvl="0"/>
            <a:br>
              <a:rPr lang="en-US" altLang="zh-TW" sz="4400" b="1" dirty="0">
                <a:latin typeface="Kaiti TC" charset="-120"/>
                <a:ea typeface="Kaiti TC" charset="-120"/>
                <a:cs typeface="Kaiti TC" charset="-120"/>
              </a:rPr>
            </a:br>
            <a:endParaRPr kumimoji="1" lang="zh-TW" altLang="en-US" sz="4400" dirty="0">
              <a:latin typeface="Kaiti TC" charset="-120"/>
              <a:ea typeface="Kaiti TC" charset="-120"/>
              <a:cs typeface="Kaiti TC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880334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453274" flipH="1">
            <a:off x="-470416" y="9135524"/>
            <a:ext cx="6359034" cy="2302953"/>
          </a:xfrm>
          <a:custGeom>
            <a:avLst/>
            <a:gdLst/>
            <a:ahLst/>
            <a:cxnLst/>
            <a:rect l="l" t="t" r="r" b="b"/>
            <a:pathLst>
              <a:path w="6359034" h="2302953">
                <a:moveTo>
                  <a:pt x="6359034" y="0"/>
                </a:moveTo>
                <a:lnTo>
                  <a:pt x="0" y="0"/>
                </a:lnTo>
                <a:lnTo>
                  <a:pt x="0" y="2302952"/>
                </a:lnTo>
                <a:lnTo>
                  <a:pt x="6359034" y="2302952"/>
                </a:lnTo>
                <a:lnTo>
                  <a:pt x="6359034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zh-TW" altLang="en-US"/>
          </a:p>
        </p:txBody>
      </p:sp>
      <p:sp>
        <p:nvSpPr>
          <p:cNvPr id="3" name="Freeform 3"/>
          <p:cNvSpPr/>
          <p:nvPr/>
        </p:nvSpPr>
        <p:spPr>
          <a:xfrm flipV="1">
            <a:off x="12857917" y="-744079"/>
            <a:ext cx="5897674" cy="4114800"/>
          </a:xfrm>
          <a:custGeom>
            <a:avLst/>
            <a:gdLst/>
            <a:ahLst/>
            <a:cxnLst/>
            <a:rect l="l" t="t" r="r" b="b"/>
            <a:pathLst>
              <a:path w="5897674" h="4114800">
                <a:moveTo>
                  <a:pt x="0" y="4114800"/>
                </a:moveTo>
                <a:lnTo>
                  <a:pt x="5897674" y="4114800"/>
                </a:lnTo>
                <a:lnTo>
                  <a:pt x="5897674" y="0"/>
                </a:lnTo>
                <a:lnTo>
                  <a:pt x="0" y="0"/>
                </a:lnTo>
                <a:lnTo>
                  <a:pt x="0" y="4114800"/>
                </a:lnTo>
                <a:close/>
              </a:path>
            </a:pathLst>
          </a:custGeom>
          <a:blipFill>
            <a:blip>
              <a:alphaModFix amt="7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zh-TW" altLang="en-US"/>
          </a:p>
        </p:txBody>
      </p:sp>
      <p:sp>
        <p:nvSpPr>
          <p:cNvPr id="4" name="Freeform 4"/>
          <p:cNvSpPr/>
          <p:nvPr/>
        </p:nvSpPr>
        <p:spPr>
          <a:xfrm rot="1229423">
            <a:off x="-598452" y="63356"/>
            <a:ext cx="2756826" cy="3644841"/>
          </a:xfrm>
          <a:custGeom>
            <a:avLst/>
            <a:gdLst/>
            <a:ahLst/>
            <a:cxnLst/>
            <a:rect l="l" t="t" r="r" b="b"/>
            <a:pathLst>
              <a:path w="2756826" h="3644841">
                <a:moveTo>
                  <a:pt x="0" y="0"/>
                </a:moveTo>
                <a:lnTo>
                  <a:pt x="2756825" y="0"/>
                </a:lnTo>
                <a:lnTo>
                  <a:pt x="2756825" y="3644842"/>
                </a:lnTo>
                <a:lnTo>
                  <a:pt x="0" y="364484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5" name="Freeform 5"/>
          <p:cNvSpPr/>
          <p:nvPr/>
        </p:nvSpPr>
        <p:spPr>
          <a:xfrm rot="-2761100" flipH="1">
            <a:off x="16106436" y="566712"/>
            <a:ext cx="2572884" cy="3502688"/>
          </a:xfrm>
          <a:custGeom>
            <a:avLst/>
            <a:gdLst/>
            <a:ahLst/>
            <a:cxnLst/>
            <a:rect l="l" t="t" r="r" b="b"/>
            <a:pathLst>
              <a:path w="2572884" h="3502688">
                <a:moveTo>
                  <a:pt x="2572884" y="0"/>
                </a:moveTo>
                <a:lnTo>
                  <a:pt x="0" y="0"/>
                </a:lnTo>
                <a:lnTo>
                  <a:pt x="0" y="3502689"/>
                </a:lnTo>
                <a:lnTo>
                  <a:pt x="2572884" y="3502689"/>
                </a:lnTo>
                <a:lnTo>
                  <a:pt x="2572884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6" name="Freeform 6"/>
          <p:cNvSpPr/>
          <p:nvPr/>
        </p:nvSpPr>
        <p:spPr>
          <a:xfrm>
            <a:off x="4478463" y="2748606"/>
            <a:ext cx="9331074" cy="6872738"/>
          </a:xfrm>
          <a:custGeom>
            <a:avLst/>
            <a:gdLst/>
            <a:ahLst/>
            <a:cxnLst/>
            <a:rect l="l" t="t" r="r" b="b"/>
            <a:pathLst>
              <a:path w="9331074" h="6872738">
                <a:moveTo>
                  <a:pt x="0" y="0"/>
                </a:moveTo>
                <a:lnTo>
                  <a:pt x="9331074" y="0"/>
                </a:lnTo>
                <a:lnTo>
                  <a:pt x="9331074" y="6872738"/>
                </a:lnTo>
                <a:lnTo>
                  <a:pt x="0" y="687273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t="-25034" b="-10734"/>
            </a:stretch>
          </a:blipFill>
        </p:spPr>
        <p:txBody>
          <a:bodyPr/>
          <a:lstStyle/>
          <a:p>
            <a:endParaRPr lang="zh-TW" altLang="en-US"/>
          </a:p>
        </p:txBody>
      </p:sp>
      <p:sp>
        <p:nvSpPr>
          <p:cNvPr id="7" name="TextBox 7"/>
          <p:cNvSpPr txBox="1"/>
          <p:nvPr/>
        </p:nvSpPr>
        <p:spPr>
          <a:xfrm>
            <a:off x="2709101" y="1179971"/>
            <a:ext cx="9451864" cy="11697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548"/>
              </a:lnSpc>
              <a:spcBef>
                <a:spcPct val="0"/>
              </a:spcBef>
            </a:pPr>
            <a:r>
              <a:rPr lang="en-US" sz="6820">
                <a:solidFill>
                  <a:srgbClr val="416B7A"/>
                </a:solidFill>
                <a:latin typeface="Knewave"/>
                <a:ea typeface="Knewave"/>
                <a:cs typeface="Knewave"/>
                <a:sym typeface="Knewave"/>
              </a:rPr>
              <a:t>賈伯斯  2007.01.09</a:t>
            </a:r>
          </a:p>
        </p:txBody>
      </p:sp>
    </p:spTree>
    <p:extLst>
      <p:ext uri="{BB962C8B-B14F-4D97-AF65-F5344CB8AC3E}">
        <p14:creationId xmlns:p14="http://schemas.microsoft.com/office/powerpoint/2010/main" val="140816715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453274" flipH="1">
            <a:off x="-470416" y="9135524"/>
            <a:ext cx="6359034" cy="2302953"/>
          </a:xfrm>
          <a:custGeom>
            <a:avLst/>
            <a:gdLst/>
            <a:ahLst/>
            <a:cxnLst/>
            <a:rect l="l" t="t" r="r" b="b"/>
            <a:pathLst>
              <a:path w="6359034" h="2302953">
                <a:moveTo>
                  <a:pt x="6359034" y="0"/>
                </a:moveTo>
                <a:lnTo>
                  <a:pt x="0" y="0"/>
                </a:lnTo>
                <a:lnTo>
                  <a:pt x="0" y="2302952"/>
                </a:lnTo>
                <a:lnTo>
                  <a:pt x="6359034" y="2302952"/>
                </a:lnTo>
                <a:lnTo>
                  <a:pt x="6359034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zh-TW" altLang="en-US"/>
          </a:p>
        </p:txBody>
      </p:sp>
      <p:sp>
        <p:nvSpPr>
          <p:cNvPr id="3" name="Freeform 3"/>
          <p:cNvSpPr/>
          <p:nvPr/>
        </p:nvSpPr>
        <p:spPr>
          <a:xfrm flipV="1">
            <a:off x="12857917" y="-744079"/>
            <a:ext cx="5897674" cy="4114800"/>
          </a:xfrm>
          <a:custGeom>
            <a:avLst/>
            <a:gdLst/>
            <a:ahLst/>
            <a:cxnLst/>
            <a:rect l="l" t="t" r="r" b="b"/>
            <a:pathLst>
              <a:path w="5897674" h="4114800">
                <a:moveTo>
                  <a:pt x="0" y="4114800"/>
                </a:moveTo>
                <a:lnTo>
                  <a:pt x="5897674" y="4114800"/>
                </a:lnTo>
                <a:lnTo>
                  <a:pt x="5897674" y="0"/>
                </a:lnTo>
                <a:lnTo>
                  <a:pt x="0" y="0"/>
                </a:lnTo>
                <a:lnTo>
                  <a:pt x="0" y="4114800"/>
                </a:lnTo>
                <a:close/>
              </a:path>
            </a:pathLst>
          </a:custGeom>
          <a:blipFill>
            <a:blip>
              <a:alphaModFix amt="7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zh-TW" altLang="en-US"/>
          </a:p>
        </p:txBody>
      </p:sp>
      <p:sp>
        <p:nvSpPr>
          <p:cNvPr id="4" name="Freeform 4"/>
          <p:cNvSpPr/>
          <p:nvPr/>
        </p:nvSpPr>
        <p:spPr>
          <a:xfrm rot="1229423">
            <a:off x="-598452" y="63356"/>
            <a:ext cx="2756826" cy="3644841"/>
          </a:xfrm>
          <a:custGeom>
            <a:avLst/>
            <a:gdLst/>
            <a:ahLst/>
            <a:cxnLst/>
            <a:rect l="l" t="t" r="r" b="b"/>
            <a:pathLst>
              <a:path w="2756826" h="3644841">
                <a:moveTo>
                  <a:pt x="0" y="0"/>
                </a:moveTo>
                <a:lnTo>
                  <a:pt x="2756825" y="0"/>
                </a:lnTo>
                <a:lnTo>
                  <a:pt x="2756825" y="3644842"/>
                </a:lnTo>
                <a:lnTo>
                  <a:pt x="0" y="364484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5" name="Freeform 5"/>
          <p:cNvSpPr/>
          <p:nvPr/>
        </p:nvSpPr>
        <p:spPr>
          <a:xfrm rot="-2761100" flipH="1">
            <a:off x="16106436" y="566712"/>
            <a:ext cx="2572884" cy="3502688"/>
          </a:xfrm>
          <a:custGeom>
            <a:avLst/>
            <a:gdLst/>
            <a:ahLst/>
            <a:cxnLst/>
            <a:rect l="l" t="t" r="r" b="b"/>
            <a:pathLst>
              <a:path w="2572884" h="3502688">
                <a:moveTo>
                  <a:pt x="2572884" y="0"/>
                </a:moveTo>
                <a:lnTo>
                  <a:pt x="0" y="0"/>
                </a:lnTo>
                <a:lnTo>
                  <a:pt x="0" y="3502689"/>
                </a:lnTo>
                <a:lnTo>
                  <a:pt x="2572884" y="3502689"/>
                </a:lnTo>
                <a:lnTo>
                  <a:pt x="2572884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6" name="Freeform 6"/>
          <p:cNvSpPr/>
          <p:nvPr/>
        </p:nvSpPr>
        <p:spPr>
          <a:xfrm>
            <a:off x="4478463" y="2990580"/>
            <a:ext cx="9374161" cy="6267720"/>
          </a:xfrm>
          <a:custGeom>
            <a:avLst/>
            <a:gdLst/>
            <a:ahLst/>
            <a:cxnLst/>
            <a:rect l="l" t="t" r="r" b="b"/>
            <a:pathLst>
              <a:path w="9374161" h="6267720">
                <a:moveTo>
                  <a:pt x="0" y="0"/>
                </a:moveTo>
                <a:lnTo>
                  <a:pt x="9374161" y="0"/>
                </a:lnTo>
                <a:lnTo>
                  <a:pt x="9374161" y="6267720"/>
                </a:lnTo>
                <a:lnTo>
                  <a:pt x="0" y="626772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13580" r="-13580"/>
            </a:stretch>
          </a:blipFill>
        </p:spPr>
        <p:txBody>
          <a:bodyPr/>
          <a:lstStyle/>
          <a:p>
            <a:endParaRPr lang="zh-TW" altLang="en-US"/>
          </a:p>
        </p:txBody>
      </p:sp>
      <p:sp>
        <p:nvSpPr>
          <p:cNvPr id="7" name="TextBox 7"/>
          <p:cNvSpPr txBox="1"/>
          <p:nvPr/>
        </p:nvSpPr>
        <p:spPr>
          <a:xfrm>
            <a:off x="2709101" y="1199021"/>
            <a:ext cx="14012607" cy="10847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988"/>
              </a:lnSpc>
              <a:spcBef>
                <a:spcPct val="0"/>
              </a:spcBef>
            </a:pPr>
            <a:r>
              <a:rPr lang="en-US" sz="6420">
                <a:solidFill>
                  <a:srgbClr val="416B7A"/>
                </a:solidFill>
                <a:latin typeface="Knewave"/>
                <a:ea typeface="Knewave"/>
                <a:cs typeface="Knewave"/>
                <a:sym typeface="Knewave"/>
              </a:rPr>
              <a:t> 2008.07.10 Apple 推出自家App Store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453274" flipH="1">
            <a:off x="-470416" y="9135524"/>
            <a:ext cx="6359034" cy="2302953"/>
          </a:xfrm>
          <a:custGeom>
            <a:avLst/>
            <a:gdLst/>
            <a:ahLst/>
            <a:cxnLst/>
            <a:rect l="l" t="t" r="r" b="b"/>
            <a:pathLst>
              <a:path w="6359034" h="2302953">
                <a:moveTo>
                  <a:pt x="6359034" y="0"/>
                </a:moveTo>
                <a:lnTo>
                  <a:pt x="0" y="0"/>
                </a:lnTo>
                <a:lnTo>
                  <a:pt x="0" y="2302952"/>
                </a:lnTo>
                <a:lnTo>
                  <a:pt x="6359034" y="2302952"/>
                </a:lnTo>
                <a:lnTo>
                  <a:pt x="6359034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zh-TW" altLang="en-US"/>
          </a:p>
        </p:txBody>
      </p:sp>
      <p:sp>
        <p:nvSpPr>
          <p:cNvPr id="3" name="Freeform 3"/>
          <p:cNvSpPr/>
          <p:nvPr/>
        </p:nvSpPr>
        <p:spPr>
          <a:xfrm flipV="1">
            <a:off x="12857917" y="-744079"/>
            <a:ext cx="5897674" cy="4114800"/>
          </a:xfrm>
          <a:custGeom>
            <a:avLst/>
            <a:gdLst/>
            <a:ahLst/>
            <a:cxnLst/>
            <a:rect l="l" t="t" r="r" b="b"/>
            <a:pathLst>
              <a:path w="5897674" h="4114800">
                <a:moveTo>
                  <a:pt x="0" y="4114800"/>
                </a:moveTo>
                <a:lnTo>
                  <a:pt x="5897674" y="4114800"/>
                </a:lnTo>
                <a:lnTo>
                  <a:pt x="5897674" y="0"/>
                </a:lnTo>
                <a:lnTo>
                  <a:pt x="0" y="0"/>
                </a:lnTo>
                <a:lnTo>
                  <a:pt x="0" y="4114800"/>
                </a:lnTo>
                <a:close/>
              </a:path>
            </a:pathLst>
          </a:custGeom>
          <a:blipFill>
            <a:blip>
              <a:alphaModFix amt="7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zh-TW" altLang="en-US"/>
          </a:p>
        </p:txBody>
      </p:sp>
      <p:sp>
        <p:nvSpPr>
          <p:cNvPr id="4" name="Freeform 4"/>
          <p:cNvSpPr/>
          <p:nvPr/>
        </p:nvSpPr>
        <p:spPr>
          <a:xfrm rot="1229423">
            <a:off x="-598452" y="63356"/>
            <a:ext cx="2756826" cy="3644841"/>
          </a:xfrm>
          <a:custGeom>
            <a:avLst/>
            <a:gdLst/>
            <a:ahLst/>
            <a:cxnLst/>
            <a:rect l="l" t="t" r="r" b="b"/>
            <a:pathLst>
              <a:path w="2756826" h="3644841">
                <a:moveTo>
                  <a:pt x="0" y="0"/>
                </a:moveTo>
                <a:lnTo>
                  <a:pt x="2756825" y="0"/>
                </a:lnTo>
                <a:lnTo>
                  <a:pt x="2756825" y="3644842"/>
                </a:lnTo>
                <a:lnTo>
                  <a:pt x="0" y="364484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5" name="Freeform 5"/>
          <p:cNvSpPr/>
          <p:nvPr/>
        </p:nvSpPr>
        <p:spPr>
          <a:xfrm rot="-2761100" flipH="1">
            <a:off x="16106436" y="566712"/>
            <a:ext cx="2572884" cy="3502688"/>
          </a:xfrm>
          <a:custGeom>
            <a:avLst/>
            <a:gdLst/>
            <a:ahLst/>
            <a:cxnLst/>
            <a:rect l="l" t="t" r="r" b="b"/>
            <a:pathLst>
              <a:path w="2572884" h="3502688">
                <a:moveTo>
                  <a:pt x="2572884" y="0"/>
                </a:moveTo>
                <a:lnTo>
                  <a:pt x="0" y="0"/>
                </a:lnTo>
                <a:lnTo>
                  <a:pt x="0" y="3502689"/>
                </a:lnTo>
                <a:lnTo>
                  <a:pt x="2572884" y="3502689"/>
                </a:lnTo>
                <a:lnTo>
                  <a:pt x="2572884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6" name="TextBox 6"/>
          <p:cNvSpPr txBox="1"/>
          <p:nvPr/>
        </p:nvSpPr>
        <p:spPr>
          <a:xfrm>
            <a:off x="2709101" y="1179971"/>
            <a:ext cx="15098355" cy="85067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684"/>
              </a:lnSpc>
            </a:pPr>
            <a:r>
              <a:rPr lang="en-US" sz="6917">
                <a:solidFill>
                  <a:srgbClr val="416B7A"/>
                </a:solidFill>
                <a:latin typeface="Knewave"/>
                <a:ea typeface="Knewave"/>
                <a:cs typeface="Knewave"/>
                <a:sym typeface="Knewave"/>
              </a:rPr>
              <a:t>自由發佈內容的平台</a:t>
            </a:r>
          </a:p>
          <a:p>
            <a:pPr algn="l">
              <a:lnSpc>
                <a:spcPts val="9684"/>
              </a:lnSpc>
            </a:pPr>
            <a:r>
              <a:rPr lang="en-US" sz="6917">
                <a:solidFill>
                  <a:srgbClr val="416B7A"/>
                </a:solidFill>
                <a:latin typeface="Knewave"/>
                <a:ea typeface="Knewave"/>
                <a:cs typeface="Knewave"/>
                <a:sym typeface="Knewave"/>
              </a:rPr>
              <a:t>一年幾千億美元產品線</a:t>
            </a:r>
          </a:p>
          <a:p>
            <a:pPr algn="l">
              <a:lnSpc>
                <a:spcPts val="9684"/>
              </a:lnSpc>
            </a:pPr>
            <a:r>
              <a:rPr lang="en-US" sz="6917">
                <a:solidFill>
                  <a:srgbClr val="416B7A"/>
                </a:solidFill>
                <a:latin typeface="Knewave"/>
                <a:ea typeface="Knewave"/>
                <a:cs typeface="Knewave"/>
                <a:sym typeface="Knewave"/>
              </a:rPr>
              <a:t>因軟體公司的商業模式改變了</a:t>
            </a:r>
          </a:p>
          <a:p>
            <a:pPr algn="l">
              <a:lnSpc>
                <a:spcPts val="9684"/>
              </a:lnSpc>
            </a:pPr>
            <a:r>
              <a:rPr lang="en-US" sz="6917">
                <a:solidFill>
                  <a:srgbClr val="416B7A"/>
                </a:solidFill>
                <a:latin typeface="Knewave"/>
                <a:ea typeface="Knewave"/>
                <a:cs typeface="Knewave"/>
                <a:sym typeface="Knewave"/>
              </a:rPr>
              <a:t>從一個電子產品的消費者變成這些科技公司旗下的產品：我們的注意力賣給</a:t>
            </a:r>
          </a:p>
          <a:p>
            <a:pPr algn="l">
              <a:lnSpc>
                <a:spcPts val="9684"/>
              </a:lnSpc>
              <a:spcBef>
                <a:spcPct val="0"/>
              </a:spcBef>
            </a:pPr>
            <a:r>
              <a:rPr lang="en-US" sz="6917">
                <a:solidFill>
                  <a:srgbClr val="416B7A"/>
                </a:solidFill>
                <a:latin typeface="Knewave"/>
                <a:ea typeface="Knewave"/>
                <a:cs typeface="Knewave"/>
                <a:sym typeface="Knewave"/>
              </a:rPr>
              <a:t>廣告主，造成時間，注意力與心理健康每況愈下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453274" flipH="1">
            <a:off x="-470416" y="9135524"/>
            <a:ext cx="6359034" cy="2302953"/>
          </a:xfrm>
          <a:custGeom>
            <a:avLst/>
            <a:gdLst/>
            <a:ahLst/>
            <a:cxnLst/>
            <a:rect l="l" t="t" r="r" b="b"/>
            <a:pathLst>
              <a:path w="6359034" h="2302953">
                <a:moveTo>
                  <a:pt x="6359034" y="0"/>
                </a:moveTo>
                <a:lnTo>
                  <a:pt x="0" y="0"/>
                </a:lnTo>
                <a:lnTo>
                  <a:pt x="0" y="2302952"/>
                </a:lnTo>
                <a:lnTo>
                  <a:pt x="6359034" y="2302952"/>
                </a:lnTo>
                <a:lnTo>
                  <a:pt x="6359034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zh-TW" altLang="en-US"/>
          </a:p>
        </p:txBody>
      </p:sp>
      <p:sp>
        <p:nvSpPr>
          <p:cNvPr id="3" name="Freeform 3"/>
          <p:cNvSpPr/>
          <p:nvPr/>
        </p:nvSpPr>
        <p:spPr>
          <a:xfrm flipV="1">
            <a:off x="12857917" y="-744079"/>
            <a:ext cx="5897674" cy="4114800"/>
          </a:xfrm>
          <a:custGeom>
            <a:avLst/>
            <a:gdLst/>
            <a:ahLst/>
            <a:cxnLst/>
            <a:rect l="l" t="t" r="r" b="b"/>
            <a:pathLst>
              <a:path w="5897674" h="4114800">
                <a:moveTo>
                  <a:pt x="0" y="4114800"/>
                </a:moveTo>
                <a:lnTo>
                  <a:pt x="5897674" y="4114800"/>
                </a:lnTo>
                <a:lnTo>
                  <a:pt x="5897674" y="0"/>
                </a:lnTo>
                <a:lnTo>
                  <a:pt x="0" y="0"/>
                </a:lnTo>
                <a:lnTo>
                  <a:pt x="0" y="4114800"/>
                </a:lnTo>
                <a:close/>
              </a:path>
            </a:pathLst>
          </a:custGeom>
          <a:blipFill>
            <a:blip>
              <a:alphaModFix amt="7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zh-TW" altLang="en-US"/>
          </a:p>
        </p:txBody>
      </p:sp>
      <p:sp>
        <p:nvSpPr>
          <p:cNvPr id="4" name="Freeform 4"/>
          <p:cNvSpPr/>
          <p:nvPr/>
        </p:nvSpPr>
        <p:spPr>
          <a:xfrm rot="1229423">
            <a:off x="-598452" y="63356"/>
            <a:ext cx="2756826" cy="3644841"/>
          </a:xfrm>
          <a:custGeom>
            <a:avLst/>
            <a:gdLst/>
            <a:ahLst/>
            <a:cxnLst/>
            <a:rect l="l" t="t" r="r" b="b"/>
            <a:pathLst>
              <a:path w="2756826" h="3644841">
                <a:moveTo>
                  <a:pt x="0" y="0"/>
                </a:moveTo>
                <a:lnTo>
                  <a:pt x="2756825" y="0"/>
                </a:lnTo>
                <a:lnTo>
                  <a:pt x="2756825" y="3644842"/>
                </a:lnTo>
                <a:lnTo>
                  <a:pt x="0" y="364484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5" name="Freeform 5"/>
          <p:cNvSpPr/>
          <p:nvPr/>
        </p:nvSpPr>
        <p:spPr>
          <a:xfrm rot="-2761100" flipH="1">
            <a:off x="16106436" y="566712"/>
            <a:ext cx="2572884" cy="3502688"/>
          </a:xfrm>
          <a:custGeom>
            <a:avLst/>
            <a:gdLst/>
            <a:ahLst/>
            <a:cxnLst/>
            <a:rect l="l" t="t" r="r" b="b"/>
            <a:pathLst>
              <a:path w="2572884" h="3502688">
                <a:moveTo>
                  <a:pt x="2572884" y="0"/>
                </a:moveTo>
                <a:lnTo>
                  <a:pt x="0" y="0"/>
                </a:lnTo>
                <a:lnTo>
                  <a:pt x="0" y="3502689"/>
                </a:lnTo>
                <a:lnTo>
                  <a:pt x="2572884" y="3502689"/>
                </a:lnTo>
                <a:lnTo>
                  <a:pt x="2572884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6" name="Freeform 6"/>
          <p:cNvSpPr/>
          <p:nvPr/>
        </p:nvSpPr>
        <p:spPr>
          <a:xfrm>
            <a:off x="2863122" y="2161534"/>
            <a:ext cx="12561755" cy="6302069"/>
          </a:xfrm>
          <a:custGeom>
            <a:avLst/>
            <a:gdLst/>
            <a:ahLst/>
            <a:cxnLst/>
            <a:rect l="l" t="t" r="r" b="b"/>
            <a:pathLst>
              <a:path w="12561755" h="6302069">
                <a:moveTo>
                  <a:pt x="0" y="0"/>
                </a:moveTo>
                <a:lnTo>
                  <a:pt x="12561756" y="0"/>
                </a:lnTo>
                <a:lnTo>
                  <a:pt x="12561756" y="6302069"/>
                </a:lnTo>
                <a:lnTo>
                  <a:pt x="0" y="630206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2455" r="-2455"/>
            </a:stretch>
          </a:blipFill>
        </p:spPr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2" name="文字方塊 1"/>
          <p:cNvSpPr txBox="1"/>
          <p:nvPr/>
        </p:nvSpPr>
        <p:spPr>
          <a:xfrm>
            <a:off x="1219200" y="1638300"/>
            <a:ext cx="16567923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altLang="zh-TW" sz="4400" b="1" dirty="0">
                <a:latin typeface="Kaiti TC" charset="-120"/>
                <a:ea typeface="Kaiti TC" charset="-120"/>
                <a:cs typeface="Kaiti TC" charset="-120"/>
              </a:rPr>
              <a:t>一：童年的數位化與崩解</a:t>
            </a:r>
            <a:br>
              <a:rPr lang="en-US" altLang="zh-TW" sz="4400" b="1" dirty="0">
                <a:latin typeface="Kaiti TC" charset="-120"/>
                <a:ea typeface="Kaiti TC" charset="-120"/>
                <a:cs typeface="Kaiti TC" charset="-120"/>
              </a:rPr>
            </a:br>
            <a:r>
              <a:rPr lang="en-US" altLang="zh-TW" sz="4400" dirty="0">
                <a:latin typeface="Kaiti TC" charset="-120"/>
                <a:ea typeface="Kaiti TC" charset="-120"/>
                <a:cs typeface="Kaiti TC" charset="-120"/>
              </a:rPr>
              <a:t>2010年後智慧型手機與社群媒體改變童年型態</a:t>
            </a:r>
            <a:endParaRPr lang="zh-TW" altLang="zh-TW" sz="4400" dirty="0">
              <a:latin typeface="Kaiti TC" charset="-120"/>
              <a:ea typeface="Kaiti TC" charset="-120"/>
              <a:cs typeface="Kaiti TC" charset="-120"/>
            </a:endParaRPr>
          </a:p>
          <a:p>
            <a:pPr lvl="0"/>
            <a:r>
              <a:rPr lang="en-US" altLang="zh-TW" sz="4400" dirty="0">
                <a:latin typeface="Kaiti TC" charset="-120"/>
                <a:ea typeface="Kaiti TC" charset="-120"/>
                <a:cs typeface="Kaiti TC" charset="-120"/>
              </a:rPr>
              <a:t>•青少年焦慮、自殺、自傷率顯著上升（尤其女孩）</a:t>
            </a:r>
            <a:endParaRPr lang="zh-TW" altLang="zh-TW" sz="4400" dirty="0">
              <a:latin typeface="Kaiti TC" charset="-120"/>
              <a:ea typeface="Kaiti TC" charset="-120"/>
              <a:cs typeface="Kaiti TC" charset="-120"/>
            </a:endParaRPr>
          </a:p>
          <a:p>
            <a:r>
              <a:rPr lang="zh-TW" altLang="zh-TW" sz="4400" dirty="0">
                <a:latin typeface="Kaiti TC" charset="-120"/>
                <a:ea typeface="Kaiti TC" charset="-120"/>
                <a:cs typeface="Kaiti TC" charset="-120"/>
              </a:rPr>
              <a:t>• 女孩的憂鬱、自我傷害在社群媒體引爆後激增（尤其</a:t>
            </a:r>
            <a:r>
              <a:rPr lang="en-US" altLang="zh-TW" sz="4400" dirty="0">
                <a:latin typeface="Kaiti TC" charset="-120"/>
                <a:ea typeface="Kaiti TC" charset="-120"/>
                <a:cs typeface="Kaiti TC" charset="-120"/>
              </a:rPr>
              <a:t>IG</a:t>
            </a:r>
            <a:r>
              <a:rPr lang="zh-TW" altLang="zh-TW" sz="4400" dirty="0">
                <a:latin typeface="Kaiti TC" charset="-120"/>
                <a:ea typeface="Kaiti TC" charset="-120"/>
                <a:cs typeface="Kaiti TC" charset="-120"/>
              </a:rPr>
              <a:t>）</a:t>
            </a:r>
          </a:p>
          <a:p>
            <a:r>
              <a:rPr lang="zh-TW" altLang="zh-TW" sz="4400" dirty="0">
                <a:latin typeface="Kaiti TC" charset="-120"/>
                <a:ea typeface="Kaiti TC" charset="-120"/>
                <a:cs typeface="Kaiti TC" charset="-120"/>
              </a:rPr>
              <a:t>• 遊戲成癮、色情使用上升，特別對男孩產生隔離感</a:t>
            </a:r>
            <a:endParaRPr lang="en-US" altLang="zh-TW" sz="4400" dirty="0">
              <a:latin typeface="Kaiti TC" charset="-120"/>
              <a:ea typeface="Kaiti TC" charset="-120"/>
              <a:cs typeface="Kaiti TC" charset="-120"/>
            </a:endParaRPr>
          </a:p>
          <a:p>
            <a:r>
              <a:rPr lang="en-US" altLang="zh-TW" sz="4400" dirty="0">
                <a:latin typeface="Kaiti TC" charset="-120"/>
                <a:ea typeface="Kaiti TC" charset="-120"/>
                <a:cs typeface="Kaiti TC" charset="-120"/>
              </a:rPr>
              <a:t>我們正在見證「人類童年被重新改造」的過程</a:t>
            </a:r>
            <a:endParaRPr lang="zh-TW" altLang="zh-TW" sz="4400" dirty="0">
              <a:latin typeface="Kaiti TC" charset="-120"/>
              <a:ea typeface="Kaiti TC" charset="-120"/>
              <a:cs typeface="Kaiti TC" charset="-120"/>
            </a:endParaRPr>
          </a:p>
          <a:p>
            <a:endParaRPr lang="zh-TW" altLang="zh-TW" sz="4400" dirty="0">
              <a:latin typeface="Kaiti TC" charset="-120"/>
              <a:ea typeface="Kaiti TC" charset="-120"/>
              <a:cs typeface="Kaiti TC" charset="-120"/>
            </a:endParaRPr>
          </a:p>
          <a:p>
            <a:endParaRPr lang="en-US" altLang="zh-TW" sz="4400" dirty="0">
              <a:latin typeface="Kaiti TC" charset="-120"/>
              <a:ea typeface="Kaiti TC" charset="-120"/>
              <a:cs typeface="Kaiti TC" charset="-120"/>
            </a:endParaRPr>
          </a:p>
          <a:p>
            <a:r>
              <a:rPr lang="zh-TW" altLang="zh-TW" sz="4400" dirty="0">
                <a:latin typeface="Kaiti TC" charset="-120"/>
                <a:ea typeface="Kaiti TC" charset="-120"/>
                <a:cs typeface="Kaiti TC" charset="-120"/>
              </a:rPr>
              <a:t> </a:t>
            </a:r>
            <a:endParaRPr lang="zh-TW" altLang="zh-TW" sz="4400" b="1" dirty="0">
              <a:latin typeface="Kaiti TC" charset="-120"/>
              <a:ea typeface="Kaiti TC" charset="-120"/>
              <a:cs typeface="Kaiti TC" charset="-120"/>
            </a:endParaRPr>
          </a:p>
          <a:p>
            <a:endParaRPr kumimoji="1" lang="zh-TW" altLang="en-US" sz="4400" dirty="0">
              <a:latin typeface="Kaiti TC" charset="-120"/>
              <a:ea typeface="Kaiti TC" charset="-120"/>
              <a:cs typeface="Kaiti TC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5368996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343273" y="722396"/>
            <a:ext cx="12807294" cy="8842209"/>
          </a:xfrm>
          <a:custGeom>
            <a:avLst/>
            <a:gdLst/>
            <a:ahLst/>
            <a:cxnLst/>
            <a:rect l="l" t="t" r="r" b="b"/>
            <a:pathLst>
              <a:path w="12807294" h="8842209">
                <a:moveTo>
                  <a:pt x="0" y="0"/>
                </a:moveTo>
                <a:lnTo>
                  <a:pt x="12807294" y="0"/>
                </a:lnTo>
                <a:lnTo>
                  <a:pt x="12807294" y="8842208"/>
                </a:lnTo>
                <a:lnTo>
                  <a:pt x="0" y="884220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6268" t="-3608" b="-3608"/>
            </a:stretch>
          </a:blipFill>
        </p:spPr>
        <p:txBody>
          <a:bodyPr/>
          <a:lstStyle/>
          <a:p>
            <a:endParaRPr lang="zh-TW" altLang="en-US"/>
          </a:p>
        </p:txBody>
      </p:sp>
      <p:sp>
        <p:nvSpPr>
          <p:cNvPr id="3" name="Freeform 3"/>
          <p:cNvSpPr/>
          <p:nvPr/>
        </p:nvSpPr>
        <p:spPr>
          <a:xfrm>
            <a:off x="2343273" y="595580"/>
            <a:ext cx="13177241" cy="8969024"/>
          </a:xfrm>
          <a:custGeom>
            <a:avLst/>
            <a:gdLst/>
            <a:ahLst/>
            <a:cxnLst/>
            <a:rect l="l" t="t" r="r" b="b"/>
            <a:pathLst>
              <a:path w="13177241" h="8969024">
                <a:moveTo>
                  <a:pt x="0" y="0"/>
                </a:moveTo>
                <a:lnTo>
                  <a:pt x="13177241" y="0"/>
                </a:lnTo>
                <a:lnTo>
                  <a:pt x="13177241" y="8969024"/>
                </a:lnTo>
                <a:lnTo>
                  <a:pt x="0" y="896902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178" t="-2531" r="-2178"/>
            </a:stretch>
          </a:blipFill>
        </p:spPr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453274" flipH="1">
            <a:off x="-470416" y="9135524"/>
            <a:ext cx="6359034" cy="2302953"/>
          </a:xfrm>
          <a:custGeom>
            <a:avLst/>
            <a:gdLst/>
            <a:ahLst/>
            <a:cxnLst/>
            <a:rect l="l" t="t" r="r" b="b"/>
            <a:pathLst>
              <a:path w="6359034" h="2302953">
                <a:moveTo>
                  <a:pt x="6359034" y="0"/>
                </a:moveTo>
                <a:lnTo>
                  <a:pt x="0" y="0"/>
                </a:lnTo>
                <a:lnTo>
                  <a:pt x="0" y="2302952"/>
                </a:lnTo>
                <a:lnTo>
                  <a:pt x="6359034" y="2302952"/>
                </a:lnTo>
                <a:lnTo>
                  <a:pt x="6359034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zh-TW" altLang="en-US"/>
          </a:p>
        </p:txBody>
      </p:sp>
      <p:sp>
        <p:nvSpPr>
          <p:cNvPr id="3" name="Freeform 3"/>
          <p:cNvSpPr/>
          <p:nvPr/>
        </p:nvSpPr>
        <p:spPr>
          <a:xfrm flipV="1">
            <a:off x="12857917" y="-744079"/>
            <a:ext cx="5897674" cy="4114800"/>
          </a:xfrm>
          <a:custGeom>
            <a:avLst/>
            <a:gdLst/>
            <a:ahLst/>
            <a:cxnLst/>
            <a:rect l="l" t="t" r="r" b="b"/>
            <a:pathLst>
              <a:path w="5897674" h="4114800">
                <a:moveTo>
                  <a:pt x="0" y="4114800"/>
                </a:moveTo>
                <a:lnTo>
                  <a:pt x="5897674" y="4114800"/>
                </a:lnTo>
                <a:lnTo>
                  <a:pt x="5897674" y="0"/>
                </a:lnTo>
                <a:lnTo>
                  <a:pt x="0" y="0"/>
                </a:lnTo>
                <a:lnTo>
                  <a:pt x="0" y="4114800"/>
                </a:lnTo>
                <a:close/>
              </a:path>
            </a:pathLst>
          </a:custGeom>
          <a:blipFill>
            <a:blip>
              <a:alphaModFix amt="7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zh-TW" altLang="en-US"/>
          </a:p>
        </p:txBody>
      </p:sp>
      <p:sp>
        <p:nvSpPr>
          <p:cNvPr id="4" name="Freeform 4"/>
          <p:cNvSpPr/>
          <p:nvPr/>
        </p:nvSpPr>
        <p:spPr>
          <a:xfrm rot="1229423">
            <a:off x="-598452" y="63356"/>
            <a:ext cx="2756826" cy="3644841"/>
          </a:xfrm>
          <a:custGeom>
            <a:avLst/>
            <a:gdLst/>
            <a:ahLst/>
            <a:cxnLst/>
            <a:rect l="l" t="t" r="r" b="b"/>
            <a:pathLst>
              <a:path w="2756826" h="3644841">
                <a:moveTo>
                  <a:pt x="0" y="0"/>
                </a:moveTo>
                <a:lnTo>
                  <a:pt x="2756825" y="0"/>
                </a:lnTo>
                <a:lnTo>
                  <a:pt x="2756825" y="3644842"/>
                </a:lnTo>
                <a:lnTo>
                  <a:pt x="0" y="364484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5" name="Freeform 5"/>
          <p:cNvSpPr/>
          <p:nvPr/>
        </p:nvSpPr>
        <p:spPr>
          <a:xfrm rot="-2761100" flipH="1">
            <a:off x="16106436" y="566712"/>
            <a:ext cx="2572884" cy="3502688"/>
          </a:xfrm>
          <a:custGeom>
            <a:avLst/>
            <a:gdLst/>
            <a:ahLst/>
            <a:cxnLst/>
            <a:rect l="l" t="t" r="r" b="b"/>
            <a:pathLst>
              <a:path w="2572884" h="3502688">
                <a:moveTo>
                  <a:pt x="2572884" y="0"/>
                </a:moveTo>
                <a:lnTo>
                  <a:pt x="0" y="0"/>
                </a:lnTo>
                <a:lnTo>
                  <a:pt x="0" y="3502689"/>
                </a:lnTo>
                <a:lnTo>
                  <a:pt x="2572884" y="3502689"/>
                </a:lnTo>
                <a:lnTo>
                  <a:pt x="2572884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6" name="Freeform 6"/>
          <p:cNvSpPr/>
          <p:nvPr/>
        </p:nvSpPr>
        <p:spPr>
          <a:xfrm>
            <a:off x="3546292" y="553997"/>
            <a:ext cx="11195416" cy="8704303"/>
          </a:xfrm>
          <a:custGeom>
            <a:avLst/>
            <a:gdLst/>
            <a:ahLst/>
            <a:cxnLst/>
            <a:rect l="l" t="t" r="r" b="b"/>
            <a:pathLst>
              <a:path w="11195416" h="8704303">
                <a:moveTo>
                  <a:pt x="0" y="0"/>
                </a:moveTo>
                <a:lnTo>
                  <a:pt x="11195416" y="0"/>
                </a:lnTo>
                <a:lnTo>
                  <a:pt x="11195416" y="8704303"/>
                </a:lnTo>
                <a:lnTo>
                  <a:pt x="0" y="870430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302" t="-1443" b="-1443"/>
            </a:stretch>
          </a:blipFill>
        </p:spPr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453274" flipH="1">
            <a:off x="-470416" y="9135524"/>
            <a:ext cx="6359034" cy="2302953"/>
          </a:xfrm>
          <a:custGeom>
            <a:avLst/>
            <a:gdLst/>
            <a:ahLst/>
            <a:cxnLst/>
            <a:rect l="l" t="t" r="r" b="b"/>
            <a:pathLst>
              <a:path w="6359034" h="2302953">
                <a:moveTo>
                  <a:pt x="6359034" y="0"/>
                </a:moveTo>
                <a:lnTo>
                  <a:pt x="0" y="0"/>
                </a:lnTo>
                <a:lnTo>
                  <a:pt x="0" y="2302952"/>
                </a:lnTo>
                <a:lnTo>
                  <a:pt x="6359034" y="2302952"/>
                </a:lnTo>
                <a:lnTo>
                  <a:pt x="6359034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zh-TW" altLang="en-US"/>
          </a:p>
        </p:txBody>
      </p:sp>
      <p:sp>
        <p:nvSpPr>
          <p:cNvPr id="3" name="Freeform 3"/>
          <p:cNvSpPr/>
          <p:nvPr/>
        </p:nvSpPr>
        <p:spPr>
          <a:xfrm flipV="1">
            <a:off x="12857917" y="-744079"/>
            <a:ext cx="5897674" cy="4114800"/>
          </a:xfrm>
          <a:custGeom>
            <a:avLst/>
            <a:gdLst/>
            <a:ahLst/>
            <a:cxnLst/>
            <a:rect l="l" t="t" r="r" b="b"/>
            <a:pathLst>
              <a:path w="5897674" h="4114800">
                <a:moveTo>
                  <a:pt x="0" y="4114800"/>
                </a:moveTo>
                <a:lnTo>
                  <a:pt x="5897674" y="4114800"/>
                </a:lnTo>
                <a:lnTo>
                  <a:pt x="5897674" y="0"/>
                </a:lnTo>
                <a:lnTo>
                  <a:pt x="0" y="0"/>
                </a:lnTo>
                <a:lnTo>
                  <a:pt x="0" y="4114800"/>
                </a:lnTo>
                <a:close/>
              </a:path>
            </a:pathLst>
          </a:custGeom>
          <a:blipFill>
            <a:blip>
              <a:alphaModFix amt="7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zh-TW" altLang="en-US"/>
          </a:p>
        </p:txBody>
      </p:sp>
      <p:sp>
        <p:nvSpPr>
          <p:cNvPr id="4" name="Freeform 4"/>
          <p:cNvSpPr/>
          <p:nvPr/>
        </p:nvSpPr>
        <p:spPr>
          <a:xfrm rot="1229423">
            <a:off x="-598452" y="63356"/>
            <a:ext cx="2756826" cy="3644841"/>
          </a:xfrm>
          <a:custGeom>
            <a:avLst/>
            <a:gdLst/>
            <a:ahLst/>
            <a:cxnLst/>
            <a:rect l="l" t="t" r="r" b="b"/>
            <a:pathLst>
              <a:path w="2756826" h="3644841">
                <a:moveTo>
                  <a:pt x="0" y="0"/>
                </a:moveTo>
                <a:lnTo>
                  <a:pt x="2756825" y="0"/>
                </a:lnTo>
                <a:lnTo>
                  <a:pt x="2756825" y="3644842"/>
                </a:lnTo>
                <a:lnTo>
                  <a:pt x="0" y="364484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5" name="Freeform 5"/>
          <p:cNvSpPr/>
          <p:nvPr/>
        </p:nvSpPr>
        <p:spPr>
          <a:xfrm rot="-2761100" flipH="1">
            <a:off x="16106436" y="566712"/>
            <a:ext cx="2572884" cy="3502688"/>
          </a:xfrm>
          <a:custGeom>
            <a:avLst/>
            <a:gdLst/>
            <a:ahLst/>
            <a:cxnLst/>
            <a:rect l="l" t="t" r="r" b="b"/>
            <a:pathLst>
              <a:path w="2572884" h="3502688">
                <a:moveTo>
                  <a:pt x="2572884" y="0"/>
                </a:moveTo>
                <a:lnTo>
                  <a:pt x="0" y="0"/>
                </a:lnTo>
                <a:lnTo>
                  <a:pt x="0" y="3502689"/>
                </a:lnTo>
                <a:lnTo>
                  <a:pt x="2572884" y="3502689"/>
                </a:lnTo>
                <a:lnTo>
                  <a:pt x="2572884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6" name="Freeform 6"/>
          <p:cNvSpPr/>
          <p:nvPr/>
        </p:nvSpPr>
        <p:spPr>
          <a:xfrm>
            <a:off x="2513504" y="1028700"/>
            <a:ext cx="12550726" cy="8581819"/>
          </a:xfrm>
          <a:custGeom>
            <a:avLst/>
            <a:gdLst/>
            <a:ahLst/>
            <a:cxnLst/>
            <a:rect l="l" t="t" r="r" b="b"/>
            <a:pathLst>
              <a:path w="12550726" h="8581819">
                <a:moveTo>
                  <a:pt x="0" y="0"/>
                </a:moveTo>
                <a:lnTo>
                  <a:pt x="12550725" y="0"/>
                </a:lnTo>
                <a:lnTo>
                  <a:pt x="12550725" y="8581819"/>
                </a:lnTo>
                <a:lnTo>
                  <a:pt x="0" y="858181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1664" t="-2042" r="-1664"/>
            </a:stretch>
          </a:blipFill>
        </p:spPr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453274" flipH="1">
            <a:off x="-470416" y="9135524"/>
            <a:ext cx="6359034" cy="2302953"/>
          </a:xfrm>
          <a:custGeom>
            <a:avLst/>
            <a:gdLst/>
            <a:ahLst/>
            <a:cxnLst/>
            <a:rect l="l" t="t" r="r" b="b"/>
            <a:pathLst>
              <a:path w="6359034" h="2302953">
                <a:moveTo>
                  <a:pt x="6359034" y="0"/>
                </a:moveTo>
                <a:lnTo>
                  <a:pt x="0" y="0"/>
                </a:lnTo>
                <a:lnTo>
                  <a:pt x="0" y="2302952"/>
                </a:lnTo>
                <a:lnTo>
                  <a:pt x="6359034" y="2302952"/>
                </a:lnTo>
                <a:lnTo>
                  <a:pt x="6359034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zh-TW" altLang="en-US"/>
          </a:p>
        </p:txBody>
      </p:sp>
      <p:sp>
        <p:nvSpPr>
          <p:cNvPr id="3" name="Freeform 3"/>
          <p:cNvSpPr/>
          <p:nvPr/>
        </p:nvSpPr>
        <p:spPr>
          <a:xfrm flipV="1">
            <a:off x="12857917" y="-744079"/>
            <a:ext cx="5897674" cy="4114800"/>
          </a:xfrm>
          <a:custGeom>
            <a:avLst/>
            <a:gdLst/>
            <a:ahLst/>
            <a:cxnLst/>
            <a:rect l="l" t="t" r="r" b="b"/>
            <a:pathLst>
              <a:path w="5897674" h="4114800">
                <a:moveTo>
                  <a:pt x="0" y="4114800"/>
                </a:moveTo>
                <a:lnTo>
                  <a:pt x="5897674" y="4114800"/>
                </a:lnTo>
                <a:lnTo>
                  <a:pt x="5897674" y="0"/>
                </a:lnTo>
                <a:lnTo>
                  <a:pt x="0" y="0"/>
                </a:lnTo>
                <a:lnTo>
                  <a:pt x="0" y="4114800"/>
                </a:lnTo>
                <a:close/>
              </a:path>
            </a:pathLst>
          </a:custGeom>
          <a:blipFill>
            <a:blip>
              <a:alphaModFix amt="7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zh-TW" altLang="en-US"/>
          </a:p>
        </p:txBody>
      </p:sp>
      <p:sp>
        <p:nvSpPr>
          <p:cNvPr id="4" name="Freeform 4"/>
          <p:cNvSpPr/>
          <p:nvPr/>
        </p:nvSpPr>
        <p:spPr>
          <a:xfrm rot="1229423">
            <a:off x="-598452" y="63356"/>
            <a:ext cx="2756826" cy="3644841"/>
          </a:xfrm>
          <a:custGeom>
            <a:avLst/>
            <a:gdLst/>
            <a:ahLst/>
            <a:cxnLst/>
            <a:rect l="l" t="t" r="r" b="b"/>
            <a:pathLst>
              <a:path w="2756826" h="3644841">
                <a:moveTo>
                  <a:pt x="0" y="0"/>
                </a:moveTo>
                <a:lnTo>
                  <a:pt x="2756825" y="0"/>
                </a:lnTo>
                <a:lnTo>
                  <a:pt x="2756825" y="3644842"/>
                </a:lnTo>
                <a:lnTo>
                  <a:pt x="0" y="364484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5" name="Freeform 5"/>
          <p:cNvSpPr/>
          <p:nvPr/>
        </p:nvSpPr>
        <p:spPr>
          <a:xfrm rot="-2761100" flipH="1">
            <a:off x="16106436" y="566712"/>
            <a:ext cx="2572884" cy="3502688"/>
          </a:xfrm>
          <a:custGeom>
            <a:avLst/>
            <a:gdLst/>
            <a:ahLst/>
            <a:cxnLst/>
            <a:rect l="l" t="t" r="r" b="b"/>
            <a:pathLst>
              <a:path w="2572884" h="3502688">
                <a:moveTo>
                  <a:pt x="2572884" y="0"/>
                </a:moveTo>
                <a:lnTo>
                  <a:pt x="0" y="0"/>
                </a:lnTo>
                <a:lnTo>
                  <a:pt x="0" y="3502689"/>
                </a:lnTo>
                <a:lnTo>
                  <a:pt x="2572884" y="3502689"/>
                </a:lnTo>
                <a:lnTo>
                  <a:pt x="2572884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6" name="Freeform 6"/>
          <p:cNvSpPr/>
          <p:nvPr/>
        </p:nvSpPr>
        <p:spPr>
          <a:xfrm>
            <a:off x="3174773" y="2149106"/>
            <a:ext cx="12918619" cy="7109194"/>
          </a:xfrm>
          <a:custGeom>
            <a:avLst/>
            <a:gdLst/>
            <a:ahLst/>
            <a:cxnLst/>
            <a:rect l="l" t="t" r="r" b="b"/>
            <a:pathLst>
              <a:path w="12918619" h="7109194">
                <a:moveTo>
                  <a:pt x="0" y="0"/>
                </a:moveTo>
                <a:lnTo>
                  <a:pt x="12918620" y="0"/>
                </a:lnTo>
                <a:lnTo>
                  <a:pt x="12918620" y="7109194"/>
                </a:lnTo>
                <a:lnTo>
                  <a:pt x="0" y="710919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4208" t="-3491" b="-3491"/>
            </a:stretch>
          </a:blipFill>
        </p:spPr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9789"/>
            <a:ext cx="18288000" cy="10207211"/>
          </a:xfrm>
          <a:prstGeom prst="rect">
            <a:avLst/>
          </a:prstGeom>
        </p:spPr>
      </p:pic>
      <p:sp>
        <p:nvSpPr>
          <p:cNvPr id="2" name="文字方塊 1"/>
          <p:cNvSpPr txBox="1"/>
          <p:nvPr/>
        </p:nvSpPr>
        <p:spPr>
          <a:xfrm>
            <a:off x="762000" y="1028700"/>
            <a:ext cx="25217687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400" dirty="0">
                <a:latin typeface="Kaiti TC" charset="-120"/>
                <a:ea typeface="Kaiti TC" charset="-120"/>
                <a:cs typeface="Kaiti TC" charset="-120"/>
              </a:rPr>
              <a:t>健康的童年</a:t>
            </a:r>
          </a:p>
          <a:p>
            <a:r>
              <a:rPr lang="en-US" altLang="zh-TW" sz="4400" dirty="0">
                <a:latin typeface="Kaiti TC" charset="-120"/>
                <a:ea typeface="Kaiti TC" charset="-120"/>
                <a:cs typeface="Kaiti TC" charset="-120"/>
              </a:rPr>
              <a:t>1.自由自在的玩耍</a:t>
            </a:r>
          </a:p>
          <a:p>
            <a:r>
              <a:rPr lang="en-US" altLang="zh-TW" sz="4400" dirty="0">
                <a:latin typeface="Kaiti TC" charset="-120"/>
                <a:ea typeface="Kaiti TC" charset="-120"/>
                <a:cs typeface="Kaiti TC" charset="-120"/>
              </a:rPr>
              <a:t>2. 調整節奏與他人同步活動</a:t>
            </a:r>
            <a:r>
              <a:rPr lang="zh-TW" altLang="zh-TW" sz="4400" dirty="0">
                <a:latin typeface="Kaiti TC" charset="-120"/>
                <a:ea typeface="Kaiti TC" charset="-120"/>
                <a:cs typeface="Kaiti TC" charset="-120"/>
              </a:rPr>
              <a:t> </a:t>
            </a:r>
            <a:endParaRPr lang="en-US" altLang="zh-TW" sz="4400" dirty="0">
              <a:latin typeface="Kaiti TC" charset="-120"/>
              <a:ea typeface="Kaiti TC" charset="-120"/>
              <a:cs typeface="Kaiti TC" charset="-120"/>
            </a:endParaRPr>
          </a:p>
          <a:p>
            <a:r>
              <a:rPr lang="en-US" altLang="zh-TW" sz="4400" dirty="0">
                <a:latin typeface="Kaiti TC" charset="-120"/>
                <a:ea typeface="Kaiti TC" charset="-120"/>
                <a:cs typeface="Kaiti TC" charset="-120"/>
              </a:rPr>
              <a:t>3. 進行社會學習</a:t>
            </a:r>
            <a:r>
              <a:rPr lang="zh-TW" altLang="zh-TW" sz="4400" dirty="0">
                <a:latin typeface="Kaiti TC" charset="-120"/>
                <a:ea typeface="Kaiti TC" charset="-120"/>
                <a:cs typeface="Kaiti TC" charset="-120"/>
              </a:rPr>
              <a:t> </a:t>
            </a:r>
            <a:endParaRPr lang="en-US" altLang="zh-TW" sz="4400" dirty="0">
              <a:latin typeface="Kaiti TC" charset="-120"/>
              <a:ea typeface="Kaiti TC" charset="-120"/>
              <a:cs typeface="Kaiti TC" charset="-120"/>
            </a:endParaRPr>
          </a:p>
          <a:p>
            <a:r>
              <a:rPr lang="zh-TW" altLang="en-US" sz="4400" dirty="0">
                <a:latin typeface="Kaiti TC" charset="-120"/>
                <a:ea typeface="Kaiti TC" charset="-120"/>
                <a:cs typeface="Kaiti TC" charset="-120"/>
              </a:rPr>
              <a:t>三個因素塑造了一代又一代的人類 </a:t>
            </a:r>
            <a:r>
              <a:rPr lang="zh-TW" altLang="zh-TW" sz="4400" dirty="0">
                <a:latin typeface="Kaiti TC" charset="-120"/>
                <a:ea typeface="Kaiti TC" charset="-120"/>
                <a:cs typeface="Kaiti TC" charset="-120"/>
              </a:rPr>
              <a:t> </a:t>
            </a:r>
            <a:endParaRPr lang="en-US" altLang="zh-TW" sz="4400" dirty="0">
              <a:latin typeface="Kaiti TC" charset="-120"/>
              <a:ea typeface="Kaiti TC" charset="-120"/>
              <a:cs typeface="Kaiti TC" charset="-120"/>
            </a:endParaRPr>
          </a:p>
          <a:p>
            <a:r>
              <a:rPr lang="zh-TW" altLang="zh-TW" sz="4400" dirty="0">
                <a:latin typeface="Kaiti TC" charset="-120"/>
                <a:ea typeface="Kaiti TC" charset="-120"/>
                <a:cs typeface="Kaiti TC" charset="-120"/>
              </a:rPr>
              <a:t> </a:t>
            </a:r>
            <a:endParaRPr kumimoji="1" lang="zh-TW" altLang="en-US" sz="4400" dirty="0">
              <a:latin typeface="Kaiti TC" charset="-120"/>
              <a:ea typeface="Kaiti TC" charset="-120"/>
              <a:cs typeface="Kaiti TC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62859167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781800" cy="1135062"/>
          </a:xfrm>
        </p:spPr>
        <p:txBody>
          <a:bodyPr>
            <a:normAutofit/>
          </a:bodyPr>
          <a:lstStyle/>
          <a:p>
            <a:r>
              <a:rPr lang="en-US" altLang="zh-TW" sz="4000" dirty="0">
                <a:latin typeface="Kaiti TC" charset="-120"/>
                <a:ea typeface="Kaiti TC" charset="-120"/>
                <a:cs typeface="Kaiti TC" charset="-120"/>
              </a:rPr>
              <a:t>以手機為主的童年</a:t>
            </a:r>
            <a:r>
              <a:rPr lang="zh-TW" altLang="zh-TW" sz="4000" dirty="0">
                <a:latin typeface="Kaiti TC" charset="-120"/>
                <a:ea typeface="Kaiti TC" charset="-120"/>
                <a:cs typeface="Kaiti TC" charset="-120"/>
              </a:rPr>
              <a:t> </a:t>
            </a:r>
            <a:endParaRPr kumimoji="1" lang="zh-TW" altLang="en-US" sz="4000" dirty="0">
              <a:latin typeface="Kaiti TC" charset="-120"/>
              <a:ea typeface="Kaiti TC" charset="-120"/>
              <a:cs typeface="Kaiti TC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409700"/>
            <a:ext cx="15849600" cy="4716463"/>
          </a:xfrm>
        </p:spPr>
        <p:txBody>
          <a:bodyPr>
            <a:normAutofit/>
          </a:bodyPr>
          <a:lstStyle/>
          <a:p>
            <a:r>
              <a:rPr lang="en-US" altLang="zh-TW" sz="4000" dirty="0">
                <a:latin typeface="Kaiti TC" charset="-120"/>
                <a:ea typeface="Kaiti TC" charset="-120"/>
                <a:cs typeface="Kaiti TC" charset="-120"/>
              </a:rPr>
              <a:t>自由玩耍            VS 螢幕時間取代</a:t>
            </a:r>
            <a:r>
              <a:rPr lang="zh-TW" altLang="zh-TW" sz="4000" dirty="0">
                <a:latin typeface="Kaiti TC" charset="-120"/>
                <a:ea typeface="Kaiti TC" charset="-120"/>
                <a:cs typeface="Kaiti TC" charset="-120"/>
              </a:rPr>
              <a:t> </a:t>
            </a:r>
            <a:endParaRPr lang="en-US" altLang="zh-TW" sz="4000" dirty="0">
              <a:latin typeface="Kaiti TC" charset="-120"/>
              <a:ea typeface="Kaiti TC" charset="-120"/>
              <a:cs typeface="Kaiti TC" charset="-120"/>
            </a:endParaRPr>
          </a:p>
          <a:p>
            <a:r>
              <a:rPr lang="en-US" altLang="zh-TW" sz="4000" dirty="0">
                <a:latin typeface="Kaiti TC" charset="-120"/>
                <a:ea typeface="Kaiti TC" charset="-120"/>
                <a:cs typeface="Kaiti TC" charset="-120"/>
              </a:rPr>
              <a:t>與他人同步活動 VS 變成線上跟風</a:t>
            </a:r>
            <a:r>
              <a:rPr lang="zh-TW" altLang="zh-TW" sz="4000" dirty="0">
                <a:latin typeface="Kaiti TC" charset="-120"/>
                <a:ea typeface="Kaiti TC" charset="-120"/>
                <a:cs typeface="Kaiti TC" charset="-120"/>
              </a:rPr>
              <a:t> </a:t>
            </a:r>
            <a:endParaRPr lang="en-US" altLang="zh-TW" sz="4000" dirty="0">
              <a:latin typeface="Kaiti TC" charset="-120"/>
              <a:ea typeface="Kaiti TC" charset="-120"/>
              <a:cs typeface="Kaiti TC" charset="-120"/>
            </a:endParaRPr>
          </a:p>
          <a:p>
            <a:r>
              <a:rPr lang="en-US" altLang="zh-TW" sz="4000" dirty="0">
                <a:latin typeface="Kaiti TC" charset="-120"/>
                <a:ea typeface="Kaiti TC" charset="-120"/>
                <a:cs typeface="Kaiti TC" charset="-120"/>
              </a:rPr>
              <a:t>學習對象從家庭 VS 變成網紅</a:t>
            </a:r>
            <a:r>
              <a:rPr lang="zh-TW" altLang="zh-TW" sz="4000" dirty="0">
                <a:latin typeface="Kaiti TC" charset="-120"/>
                <a:ea typeface="Kaiti TC" charset="-120"/>
                <a:cs typeface="Kaiti TC" charset="-120"/>
              </a:rPr>
              <a:t> </a:t>
            </a:r>
            <a:br>
              <a:rPr kumimoji="1" lang="en-US" altLang="zh-TW" sz="4000" dirty="0">
                <a:latin typeface="Kaiti TC" charset="-120"/>
                <a:ea typeface="Kaiti TC" charset="-120"/>
                <a:cs typeface="Kaiti TC" charset="-120"/>
              </a:rPr>
            </a:br>
            <a:endParaRPr lang="en-US" altLang="zh-TW" sz="4000" dirty="0">
              <a:latin typeface="Kaiti TC" charset="-120"/>
              <a:ea typeface="Kaiti TC" charset="-120"/>
              <a:cs typeface="Kaiti TC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69892958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58200" cy="1143000"/>
          </a:xfrm>
        </p:spPr>
        <p:txBody>
          <a:bodyPr>
            <a:normAutofit fontScale="90000"/>
          </a:bodyPr>
          <a:lstStyle/>
          <a:p>
            <a:r>
              <a:rPr lang="en-US" altLang="zh-TW" b="1" dirty="0">
                <a:latin typeface="Kaiti TC" charset="-120"/>
                <a:ea typeface="Kaiti TC" charset="-120"/>
                <a:cs typeface="Kaiti TC" charset="-120"/>
              </a:rPr>
              <a:t>二：焦慮、憂鬱與注意力崩解的世代</a:t>
            </a:r>
            <a:r>
              <a:rPr lang="zh-TW" altLang="zh-TW" dirty="0">
                <a:latin typeface="Kaiti TC" charset="-120"/>
                <a:ea typeface="Kaiti TC" charset="-120"/>
                <a:cs typeface="Kaiti TC" charset="-120"/>
              </a:rPr>
              <a:t> </a:t>
            </a:r>
            <a:br>
              <a:rPr lang="zh-TW" altLang="zh-TW" dirty="0">
                <a:latin typeface="Kaiti TC" charset="-120"/>
                <a:ea typeface="Kaiti TC" charset="-120"/>
                <a:cs typeface="Kaiti TC" charset="-120"/>
              </a:rPr>
            </a:br>
            <a:endParaRPr kumimoji="1" lang="zh-TW" altLang="en-US" dirty="0">
              <a:latin typeface="Kaiti TC" charset="-120"/>
              <a:ea typeface="Kaiti TC" charset="-120"/>
              <a:cs typeface="Kaiti TC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104900"/>
            <a:ext cx="8229600" cy="5021263"/>
          </a:xfrm>
        </p:spPr>
        <p:txBody>
          <a:bodyPr>
            <a:normAutofit fontScale="92500" lnSpcReduction="10000"/>
          </a:bodyPr>
          <a:lstStyle/>
          <a:p>
            <a:r>
              <a:rPr lang="zh-TW" altLang="zh-TW" sz="3600" b="1" dirty="0">
                <a:latin typeface="Kaiti TC" charset="-120"/>
                <a:ea typeface="Kaiti TC" charset="-120"/>
                <a:cs typeface="Kaiti TC" charset="-120"/>
              </a:rPr>
              <a:t>四大破壞：</a:t>
            </a:r>
            <a:endParaRPr lang="en-US" altLang="zh-TW" sz="3600" dirty="0">
              <a:latin typeface="Kaiti TC" charset="-120"/>
              <a:ea typeface="Kaiti TC" charset="-120"/>
              <a:cs typeface="Kaiti TC" charset="-120"/>
            </a:endParaRPr>
          </a:p>
          <a:p>
            <a:r>
              <a:rPr lang="en-US" altLang="zh-TW" sz="3600" dirty="0">
                <a:latin typeface="Kaiti TC" charset="-120"/>
                <a:ea typeface="Kaiti TC" charset="-120"/>
                <a:cs typeface="Kaiti TC" charset="-120"/>
              </a:rPr>
              <a:t>1. </a:t>
            </a:r>
            <a:r>
              <a:rPr lang="zh-TW" altLang="zh-TW" sz="3600" b="1" dirty="0">
                <a:latin typeface="Kaiti TC" charset="-120"/>
                <a:ea typeface="Kaiti TC" charset="-120"/>
                <a:cs typeface="Kaiti TC" charset="-120"/>
              </a:rPr>
              <a:t>社交剝奪</a:t>
            </a:r>
            <a:br>
              <a:rPr lang="en-US" altLang="zh-TW" sz="3600" b="1" dirty="0">
                <a:latin typeface="Kaiti TC" charset="-120"/>
                <a:ea typeface="Kaiti TC" charset="-120"/>
                <a:cs typeface="Kaiti TC" charset="-120"/>
              </a:rPr>
            </a:br>
            <a:r>
              <a:rPr lang="zh-TW" altLang="zh-TW" sz="3600" dirty="0">
                <a:latin typeface="Kaiti TC" charset="-120"/>
                <a:ea typeface="Kaiti TC" charset="-120"/>
                <a:cs typeface="Kaiti TC" charset="-120"/>
              </a:rPr>
              <a:t>（孩子不會吵架也不會合作）</a:t>
            </a:r>
          </a:p>
          <a:p>
            <a:r>
              <a:rPr lang="en-US" altLang="zh-TW" sz="3600" dirty="0">
                <a:latin typeface="Kaiti TC" charset="-120"/>
                <a:ea typeface="Kaiti TC" charset="-120"/>
                <a:cs typeface="Kaiti TC" charset="-120"/>
              </a:rPr>
              <a:t>2. </a:t>
            </a:r>
            <a:r>
              <a:rPr lang="zh-TW" altLang="zh-TW" sz="3600" b="1" dirty="0">
                <a:latin typeface="Kaiti TC" charset="-120"/>
                <a:ea typeface="Kaiti TC" charset="-120"/>
                <a:cs typeface="Kaiti TC" charset="-120"/>
              </a:rPr>
              <a:t>睡眠剝奪</a:t>
            </a:r>
            <a:br>
              <a:rPr lang="en-US" altLang="zh-TW" sz="3600" b="1" dirty="0">
                <a:latin typeface="Kaiti TC" charset="-120"/>
                <a:ea typeface="Kaiti TC" charset="-120"/>
                <a:cs typeface="Kaiti TC" charset="-120"/>
              </a:rPr>
            </a:br>
            <a:r>
              <a:rPr lang="zh-TW" altLang="zh-TW" sz="3600" dirty="0">
                <a:latin typeface="Kaiti TC" charset="-120"/>
                <a:ea typeface="Kaiti TC" charset="-120"/>
                <a:cs typeface="Kaiti TC" charset="-120"/>
              </a:rPr>
              <a:t>（螢幕光、過度刺激）</a:t>
            </a:r>
          </a:p>
          <a:p>
            <a:r>
              <a:rPr lang="en-US" altLang="zh-TW" sz="3600" dirty="0">
                <a:latin typeface="Kaiti TC" charset="-120"/>
                <a:ea typeface="Kaiti TC" charset="-120"/>
                <a:cs typeface="Kaiti TC" charset="-120"/>
              </a:rPr>
              <a:t>3. </a:t>
            </a:r>
            <a:r>
              <a:rPr lang="zh-TW" altLang="zh-TW" sz="3600" b="1" dirty="0">
                <a:latin typeface="Kaiti TC" charset="-120"/>
                <a:ea typeface="Kaiti TC" charset="-120"/>
                <a:cs typeface="Kaiti TC" charset="-120"/>
              </a:rPr>
              <a:t>注意力碎片化</a:t>
            </a:r>
            <a:br>
              <a:rPr lang="en-US" altLang="zh-TW" sz="3600" b="1" dirty="0">
                <a:latin typeface="Kaiti TC" charset="-120"/>
                <a:ea typeface="Kaiti TC" charset="-120"/>
                <a:cs typeface="Kaiti TC" charset="-120"/>
              </a:rPr>
            </a:br>
            <a:r>
              <a:rPr lang="zh-TW" altLang="zh-TW" sz="3600" dirty="0">
                <a:latin typeface="Kaiti TC" charset="-120"/>
                <a:ea typeface="Kaiti TC" charset="-120"/>
                <a:cs typeface="Kaiti TC" charset="-120"/>
              </a:rPr>
              <a:t>（刷短影音</a:t>
            </a:r>
            <a:r>
              <a:rPr lang="en-US" altLang="zh-TW" sz="3600" dirty="0">
                <a:latin typeface="Kaiti TC" charset="-120"/>
                <a:ea typeface="Kaiti TC" charset="-120"/>
                <a:cs typeface="Kaiti TC" charset="-120"/>
              </a:rPr>
              <a:t>/</a:t>
            </a:r>
            <a:r>
              <a:rPr lang="zh-TW" altLang="zh-TW" sz="3600" dirty="0">
                <a:latin typeface="Kaiti TC" charset="-120"/>
                <a:ea typeface="Kaiti TC" charset="-120"/>
                <a:cs typeface="Kaiti TC" charset="-120"/>
              </a:rPr>
              <a:t>即時推播）</a:t>
            </a:r>
          </a:p>
          <a:p>
            <a:r>
              <a:rPr lang="en-US" altLang="zh-TW" sz="3600" dirty="0">
                <a:latin typeface="Kaiti TC" charset="-120"/>
                <a:ea typeface="Kaiti TC" charset="-120"/>
                <a:cs typeface="Kaiti TC" charset="-120"/>
              </a:rPr>
              <a:t>4. </a:t>
            </a:r>
            <a:r>
              <a:rPr lang="zh-TW" altLang="zh-TW" sz="3600" b="1" dirty="0">
                <a:latin typeface="Kaiti TC" charset="-120"/>
                <a:ea typeface="Kaiti TC" charset="-120"/>
                <a:cs typeface="Kaiti TC" charset="-120"/>
              </a:rPr>
              <a:t>行為上癮</a:t>
            </a:r>
            <a:r>
              <a:rPr lang="zh-TW" altLang="zh-TW" sz="3600" dirty="0">
                <a:latin typeface="Kaiti TC" charset="-120"/>
                <a:ea typeface="Kaiti TC" charset="-120"/>
                <a:cs typeface="Kaiti TC" charset="-120"/>
              </a:rPr>
              <a:t>（多巴胺回路被重塑）</a:t>
            </a:r>
            <a:br>
              <a:rPr lang="en-US" altLang="zh-TW" sz="3600" dirty="0">
                <a:latin typeface="Kaiti TC" charset="-120"/>
                <a:ea typeface="Kaiti TC" charset="-120"/>
                <a:cs typeface="Kaiti TC" charset="-120"/>
              </a:rPr>
            </a:br>
            <a:r>
              <a:rPr lang="en-US" altLang="zh-TW" sz="3600" dirty="0">
                <a:latin typeface="Kaiti TC" charset="-120"/>
                <a:ea typeface="Kaiti TC" charset="-120"/>
                <a:cs typeface="Kaiti TC" charset="-120"/>
              </a:rPr>
              <a:t> </a:t>
            </a:r>
            <a:r>
              <a:rPr lang="en-US" altLang="zh-TW" sz="3600" dirty="0" err="1">
                <a:latin typeface="Kaiti TC" charset="-120"/>
                <a:ea typeface="Kaiti TC" charset="-120"/>
                <a:cs typeface="Kaiti TC" charset="-120"/>
              </a:rPr>
              <a:t>自由探索+真實互動</a:t>
            </a:r>
            <a:r>
              <a:rPr lang="en-US" altLang="zh-TW" sz="3600" dirty="0">
                <a:latin typeface="Kaiti TC" charset="-120"/>
                <a:ea typeface="Kaiti TC" charset="-120"/>
                <a:cs typeface="Kaiti TC" charset="-120"/>
              </a:rPr>
              <a:t>= 預防焦慮與憂鬱</a:t>
            </a:r>
            <a:br>
              <a:rPr lang="en-US" altLang="zh-TW" sz="3600" dirty="0">
                <a:latin typeface="Kaiti TC" charset="-120"/>
                <a:ea typeface="Kaiti TC" charset="-120"/>
                <a:cs typeface="Kaiti TC" charset="-120"/>
              </a:rPr>
            </a:br>
            <a:r>
              <a:rPr lang="en-US" altLang="zh-TW" sz="3600" dirty="0">
                <a:latin typeface="Kaiti TC" charset="-120"/>
                <a:ea typeface="Kaiti TC" charset="-120"/>
                <a:cs typeface="Kaiti TC" charset="-120"/>
              </a:rPr>
              <a:t> 的天然解藥</a:t>
            </a:r>
            <a:r>
              <a:rPr lang="zh-TW" altLang="zh-TW" sz="3600" dirty="0">
                <a:latin typeface="Kaiti TC" charset="-120"/>
                <a:ea typeface="Kaiti TC" charset="-120"/>
                <a:cs typeface="Kaiti TC" charset="-120"/>
              </a:rPr>
              <a:t> </a:t>
            </a:r>
            <a:r>
              <a:rPr lang="en-US" altLang="zh-TW" sz="3600" dirty="0">
                <a:latin typeface="Kaiti TC" charset="-120"/>
                <a:ea typeface="Kaiti TC" charset="-120"/>
                <a:cs typeface="Kaiti TC" charset="-120"/>
              </a:rPr>
              <a:t> </a:t>
            </a:r>
            <a:endParaRPr lang="zh-TW" altLang="zh-TW" sz="3600" dirty="0">
              <a:latin typeface="Kaiti TC" charset="-120"/>
              <a:ea typeface="Kaiti TC" charset="-120"/>
              <a:cs typeface="Kaiti TC" charset="-120"/>
            </a:endParaRPr>
          </a:p>
          <a:p>
            <a:endParaRPr kumimoji="1" lang="zh-TW" altLang="en-US" sz="3600" dirty="0">
              <a:latin typeface="Kaiti TC" charset="-120"/>
              <a:ea typeface="Kaiti TC" charset="-120"/>
              <a:cs typeface="Kaiti TC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00980810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9100"/>
            <a:ext cx="18288000" cy="11213720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600200"/>
            <a:ext cx="16230600" cy="8115300"/>
          </a:xfrm>
        </p:spPr>
        <p:txBody>
          <a:bodyPr>
            <a:normAutofit/>
          </a:bodyPr>
          <a:lstStyle/>
          <a:p>
            <a:r>
              <a:rPr lang="zh-TW" altLang="en-US" sz="4000" dirty="0">
                <a:latin typeface="Kaiti SC" panose="02010600040101010101" pitchFamily="2" charset="-122"/>
                <a:ea typeface="Kaiti SC" panose="02010600040101010101" pitchFamily="2" charset="-122"/>
                <a:cs typeface="Kaiti TC" charset="-120"/>
              </a:rPr>
              <a:t> </a:t>
            </a:r>
            <a:r>
              <a:rPr lang="en-US" altLang="zh-TW" sz="4000" dirty="0">
                <a:solidFill>
                  <a:srgbClr val="C00000"/>
                </a:solidFill>
                <a:latin typeface="Kaiti SC" panose="02010600040101010101" pitchFamily="2" charset="-122"/>
                <a:ea typeface="Kaiti SC" panose="02010600040101010101" pitchFamily="2" charset="-122"/>
                <a:cs typeface="Kaiti TC" charset="-120"/>
              </a:rPr>
              <a:t>App </a:t>
            </a:r>
            <a:r>
              <a:rPr lang="zh-TW" altLang="en-US" sz="4000" dirty="0">
                <a:latin typeface="Kaiti SC" panose="02010600040101010101" pitchFamily="2" charset="-122"/>
                <a:ea typeface="Kaiti SC" panose="02010600040101010101" pitchFamily="2" charset="-122"/>
                <a:cs typeface="Kaiti TC" charset="-120"/>
              </a:rPr>
              <a:t>是圍繞著「</a:t>
            </a:r>
            <a:r>
              <a:rPr lang="zh-TW" altLang="en-US" sz="4000" dirty="0">
                <a:solidFill>
                  <a:srgbClr val="C00000"/>
                </a:solidFill>
                <a:latin typeface="Kaiti SC" panose="02010600040101010101" pitchFamily="2" charset="-122"/>
                <a:ea typeface="Kaiti SC" panose="02010600040101010101" pitchFamily="2" charset="-122"/>
                <a:cs typeface="Kaiti TC" charset="-120"/>
              </a:rPr>
              <a:t>多巴胺</a:t>
            </a:r>
            <a:r>
              <a:rPr lang="zh-TW" altLang="en-US" sz="4000" dirty="0">
                <a:latin typeface="Kaiti SC" panose="02010600040101010101" pitchFamily="2" charset="-122"/>
                <a:ea typeface="Kaiti SC" panose="02010600040101010101" pitchFamily="2" charset="-122"/>
                <a:cs typeface="Kaiti TC" charset="-120"/>
              </a:rPr>
              <a:t>」這項物質而設計希望你花在上面的時間愈久愈好（才有廣告錢賺），透過各種回饋機制、音效通知、圖像刺激，讓你一直產生「期待」，想要隨時拿起手機看有沒有人對你按「讚」</a:t>
            </a:r>
            <a:endParaRPr lang="en-US" altLang="zh-TW" sz="4000" dirty="0">
              <a:latin typeface="Kaiti SC" panose="02010600040101010101" pitchFamily="2" charset="-122"/>
              <a:ea typeface="Kaiti SC" panose="02010600040101010101" pitchFamily="2" charset="-122"/>
              <a:cs typeface="Kaiti TC" charset="-120"/>
            </a:endParaRPr>
          </a:p>
          <a:p>
            <a:endParaRPr lang="en-US" altLang="zh-TW" sz="4000" dirty="0">
              <a:latin typeface="Kaiti SC" panose="02010600040101010101" pitchFamily="2" charset="-122"/>
              <a:ea typeface="Kaiti SC" panose="02010600040101010101" pitchFamily="2" charset="-122"/>
              <a:cs typeface="Kaiti TC" charset="-120"/>
            </a:endParaRPr>
          </a:p>
          <a:p>
            <a:r>
              <a:rPr lang="zh-TW" altLang="en-US" sz="4000" b="1" dirty="0">
                <a:latin typeface="Kaiti SC" panose="02010600040101010101" pitchFamily="2" charset="-122"/>
                <a:ea typeface="Kaiti SC" panose="02010600040101010101" pitchFamily="2" charset="-122"/>
              </a:rPr>
              <a:t>多巴胺（</a:t>
            </a:r>
            <a:r>
              <a:rPr lang="en-US" altLang="zh-TW" sz="4000" b="1" dirty="0">
                <a:latin typeface="Kaiti SC" panose="02010600040101010101" pitchFamily="2" charset="-122"/>
                <a:ea typeface="Kaiti SC" panose="02010600040101010101" pitchFamily="2" charset="-122"/>
              </a:rPr>
              <a:t>Dopamine, DA</a:t>
            </a:r>
            <a:r>
              <a:rPr lang="zh-TW" altLang="en-US" sz="4000" b="1" dirty="0">
                <a:latin typeface="Kaiti SC" panose="02010600040101010101" pitchFamily="2" charset="-122"/>
                <a:ea typeface="Kaiti SC" panose="02010600040101010101" pitchFamily="2" charset="-122"/>
              </a:rPr>
              <a:t>）</a:t>
            </a:r>
            <a:r>
              <a:rPr lang="en-US" altLang="zh-TW" sz="4000" dirty="0">
                <a:latin typeface="Kaiti SC" panose="02010600040101010101" pitchFamily="2" charset="-122"/>
                <a:ea typeface="Kaiti SC" panose="02010600040101010101" pitchFamily="2" charset="-122"/>
              </a:rPr>
              <a:t> </a:t>
            </a:r>
            <a:r>
              <a:rPr lang="zh-TW" altLang="en-US" sz="4000" dirty="0">
                <a:latin typeface="Kaiti SC" panose="02010600040101010101" pitchFamily="2" charset="-122"/>
                <a:ea typeface="Kaiti SC" panose="02010600040101010101" pitchFamily="2" charset="-122"/>
              </a:rPr>
              <a:t>是一種</a:t>
            </a:r>
            <a:r>
              <a:rPr lang="zh-TW" altLang="en-US" sz="4000" dirty="0">
                <a:solidFill>
                  <a:srgbClr val="C00000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極關鍵的神經遞質</a:t>
            </a:r>
            <a:br>
              <a:rPr lang="en-US" altLang="zh-TW" sz="4000" dirty="0">
                <a:solidFill>
                  <a:srgbClr val="C00000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</a:br>
            <a:r>
              <a:rPr lang="zh-TW" altLang="en-US" sz="4000" dirty="0">
                <a:latin typeface="Kaiti SC" panose="02010600040101010101" pitchFamily="2" charset="-122"/>
                <a:ea typeface="Kaiti SC" panose="02010600040101010101" pitchFamily="2" charset="-122"/>
              </a:rPr>
              <a:t>多巴胺的神經傳導並非單純運作於「製造快樂」，其</a:t>
            </a:r>
            <a:r>
              <a:rPr lang="zh-TW" altLang="en-US" sz="4000" dirty="0">
                <a:solidFill>
                  <a:srgbClr val="C00000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核心機制</a:t>
            </a:r>
            <a:r>
              <a:rPr lang="zh-TW" altLang="en-US" sz="4000" dirty="0">
                <a:latin typeface="Kaiti SC" panose="02010600040101010101" pitchFamily="2" charset="-122"/>
                <a:ea typeface="Kaiti SC" panose="02010600040101010101" pitchFamily="2" charset="-122"/>
              </a:rPr>
              <a:t>在於</a:t>
            </a:r>
            <a:br>
              <a:rPr lang="en-US" altLang="zh-TW" sz="4000" dirty="0">
                <a:latin typeface="Kaiti SC" panose="02010600040101010101" pitchFamily="2" charset="-122"/>
                <a:ea typeface="Kaiti SC" panose="02010600040101010101" pitchFamily="2" charset="-122"/>
              </a:rPr>
            </a:br>
            <a:r>
              <a:rPr lang="zh-TW" altLang="en-US" sz="4000" dirty="0">
                <a:solidFill>
                  <a:srgbClr val="C00000"/>
                </a:solidFill>
                <a:latin typeface="Kaiti SC" panose="02010600040101010101" pitchFamily="2" charset="-122"/>
                <a:ea typeface="Kaiti SC" panose="02010600040101010101" pitchFamily="2" charset="-122"/>
                <a:cs typeface="Kaiti TC" charset="-120"/>
              </a:rPr>
              <a:t>「</a:t>
            </a:r>
            <a:r>
              <a:rPr lang="zh-TW" altLang="en-US" sz="4000" b="1" dirty="0">
                <a:solidFill>
                  <a:srgbClr val="C00000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獎賞預測誤差</a:t>
            </a:r>
            <a:r>
              <a:rPr lang="zh-TW" altLang="en-US" sz="4000" dirty="0">
                <a:solidFill>
                  <a:srgbClr val="C00000"/>
                </a:solidFill>
                <a:latin typeface="Kaiti SC" panose="02010600040101010101" pitchFamily="2" charset="-122"/>
                <a:ea typeface="Kaiti SC" panose="02010600040101010101" pitchFamily="2" charset="-122"/>
                <a:cs typeface="Kaiti TC" charset="-120"/>
              </a:rPr>
              <a:t>」 </a:t>
            </a:r>
            <a:r>
              <a:rPr lang="zh-TW" altLang="en-US" sz="4000" b="1" dirty="0">
                <a:latin typeface="Kaiti SC" panose="02010600040101010101" pitchFamily="2" charset="-122"/>
                <a:ea typeface="Kaiti SC" panose="02010600040101010101" pitchFamily="2" charset="-122"/>
              </a:rPr>
              <a:t>（</a:t>
            </a:r>
            <a:r>
              <a:rPr lang="en-US" altLang="zh-TW" sz="4000" b="1" dirty="0">
                <a:latin typeface="Kaiti SC" panose="02010600040101010101" pitchFamily="2" charset="-122"/>
                <a:ea typeface="Kaiti SC" panose="02010600040101010101" pitchFamily="2" charset="-122"/>
              </a:rPr>
              <a:t>Reward Prediction Error, RPE</a:t>
            </a:r>
            <a:r>
              <a:rPr lang="zh-TW" altLang="en-US" sz="4000" b="1" dirty="0">
                <a:latin typeface="Kaiti SC" panose="02010600040101010101" pitchFamily="2" charset="-122"/>
                <a:ea typeface="Kaiti SC" panose="02010600040101010101" pitchFamily="2" charset="-122"/>
              </a:rPr>
              <a:t>）＋</a:t>
            </a:r>
            <a:br>
              <a:rPr lang="en-US" altLang="zh-TW" sz="4000" b="1" dirty="0">
                <a:latin typeface="Kaiti SC" panose="02010600040101010101" pitchFamily="2" charset="-122"/>
                <a:ea typeface="Kaiti SC" panose="02010600040101010101" pitchFamily="2" charset="-122"/>
              </a:rPr>
            </a:br>
            <a:r>
              <a:rPr lang="zh-TW" altLang="en-US" sz="4000" dirty="0">
                <a:solidFill>
                  <a:srgbClr val="C00000"/>
                </a:solidFill>
                <a:latin typeface="Kaiti SC" panose="02010600040101010101" pitchFamily="2" charset="-122"/>
                <a:ea typeface="Kaiti SC" panose="02010600040101010101" pitchFamily="2" charset="-122"/>
                <a:cs typeface="Kaiti TC" charset="-120"/>
              </a:rPr>
              <a:t>「</a:t>
            </a:r>
            <a:r>
              <a:rPr lang="zh-TW" altLang="en-US" sz="4000" b="1" dirty="0">
                <a:solidFill>
                  <a:srgbClr val="C00000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動機強化</a:t>
            </a:r>
            <a:r>
              <a:rPr lang="zh-TW" altLang="en-US" sz="4000" dirty="0">
                <a:solidFill>
                  <a:srgbClr val="C00000"/>
                </a:solidFill>
                <a:latin typeface="Kaiti SC" panose="02010600040101010101" pitchFamily="2" charset="-122"/>
                <a:ea typeface="Kaiti SC" panose="02010600040101010101" pitchFamily="2" charset="-122"/>
                <a:cs typeface="Kaiti TC" charset="-120"/>
              </a:rPr>
              <a:t>」 </a:t>
            </a:r>
            <a:r>
              <a:rPr lang="zh-TW" altLang="en-US" sz="4000" dirty="0">
                <a:latin typeface="Kaiti SC" panose="02010600040101010101" pitchFamily="2" charset="-122"/>
                <a:ea typeface="Kaiti SC" panose="02010600040101010101" pitchFamily="2" charset="-122"/>
              </a:rPr>
              <a:t>。</a:t>
            </a:r>
            <a:endParaRPr lang="en-US" altLang="zh-TW" sz="4000" dirty="0">
              <a:latin typeface="Kaiti SC" panose="02010600040101010101" pitchFamily="2" charset="-122"/>
              <a:ea typeface="Kaiti SC" panose="02010600040101010101" pitchFamily="2" charset="-122"/>
              <a:cs typeface="Kaiti TC" charset="-120"/>
            </a:endParaRPr>
          </a:p>
          <a:p>
            <a:endParaRPr kumimoji="1" lang="zh-TW" altLang="en-US" sz="4000" dirty="0">
              <a:latin typeface="Kaiti SC" panose="02010600040101010101" pitchFamily="2" charset="-122"/>
              <a:ea typeface="Kaiti SC" panose="02010600040101010101" pitchFamily="2" charset="-122"/>
              <a:cs typeface="Kaiti TC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88124622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9100"/>
            <a:ext cx="18288000" cy="10325967"/>
          </a:xfrm>
          <a:prstGeom prst="rect">
            <a:avLst/>
          </a:prstGeom>
        </p:spPr>
      </p:pic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600200"/>
            <a:ext cx="16535400" cy="6667500"/>
          </a:xfrm>
        </p:spPr>
        <p:txBody>
          <a:bodyPr>
            <a:noAutofit/>
          </a:bodyPr>
          <a:lstStyle/>
          <a:p>
            <a:r>
              <a:rPr lang="en-US" altLang="zh-TW" sz="4000" dirty="0">
                <a:solidFill>
                  <a:srgbClr val="C00000"/>
                </a:solidFill>
                <a:latin typeface="Kaiti SC" panose="02010600040101010101" pitchFamily="2" charset="-122"/>
                <a:ea typeface="Kaiti SC" panose="02010600040101010101" pitchFamily="2" charset="-122"/>
                <a:cs typeface="Kaiti TC" charset="-120"/>
              </a:rPr>
              <a:t>Facebook </a:t>
            </a:r>
            <a:r>
              <a:rPr lang="zh-TW" altLang="en-US" sz="4000" dirty="0">
                <a:solidFill>
                  <a:srgbClr val="C00000"/>
                </a:solidFill>
                <a:latin typeface="Kaiti SC" panose="02010600040101010101" pitchFamily="2" charset="-122"/>
                <a:ea typeface="Kaiti SC" panose="02010600040101010101" pitchFamily="2" charset="-122"/>
                <a:cs typeface="Kaiti TC" charset="-120"/>
              </a:rPr>
              <a:t>和 </a:t>
            </a:r>
            <a:r>
              <a:rPr lang="en-US" altLang="zh-TW" sz="4000" dirty="0">
                <a:solidFill>
                  <a:srgbClr val="C00000"/>
                </a:solidFill>
                <a:latin typeface="Kaiti SC" panose="02010600040101010101" pitchFamily="2" charset="-122"/>
                <a:ea typeface="Kaiti SC" panose="02010600040101010101" pitchFamily="2" charset="-122"/>
                <a:cs typeface="Kaiti TC" charset="-120"/>
              </a:rPr>
              <a:t>Instagram </a:t>
            </a:r>
            <a:r>
              <a:rPr lang="zh-TW" altLang="en-US" sz="4000" dirty="0">
                <a:latin typeface="Kaiti SC" panose="02010600040101010101" pitchFamily="2" charset="-122"/>
                <a:ea typeface="Kaiti SC" panose="02010600040101010101" pitchFamily="2" charset="-122"/>
                <a:cs typeface="Kaiti TC" charset="-120"/>
              </a:rPr>
              <a:t>會刻意</a:t>
            </a:r>
            <a:r>
              <a:rPr lang="zh-TW" altLang="en-US" sz="4000" dirty="0">
                <a:solidFill>
                  <a:srgbClr val="C00000"/>
                </a:solidFill>
                <a:latin typeface="Kaiti SC" panose="02010600040101010101" pitchFamily="2" charset="-122"/>
                <a:ea typeface="Kaiti SC" panose="02010600040101010101" pitchFamily="2" charset="-122"/>
                <a:cs typeface="Kaiti TC" charset="-120"/>
              </a:rPr>
              <a:t>延遲「讚」</a:t>
            </a:r>
            <a:r>
              <a:rPr lang="zh-TW" altLang="en-US" sz="4000" dirty="0">
                <a:latin typeface="Kaiti SC" panose="02010600040101010101" pitchFamily="2" charset="-122"/>
                <a:ea typeface="Kaiti SC" panose="02010600040101010101" pitchFamily="2" charset="-122"/>
                <a:cs typeface="Kaiti TC" charset="-120"/>
              </a:rPr>
              <a:t>符號出現的時間，用分散的方式每次一點一點出現給你刺激，讓你對這個</a:t>
            </a:r>
            <a:r>
              <a:rPr lang="zh-TW" altLang="en-US" sz="4000" dirty="0">
                <a:solidFill>
                  <a:srgbClr val="C00000"/>
                </a:solidFill>
                <a:latin typeface="Kaiti SC" panose="02010600040101010101" pitchFamily="2" charset="-122"/>
                <a:ea typeface="Kaiti SC" panose="02010600040101010101" pitchFamily="2" charset="-122"/>
                <a:cs typeface="Kaiti TC" charset="-120"/>
              </a:rPr>
              <a:t>獎勵的「期待」達到最大值</a:t>
            </a:r>
            <a:br>
              <a:rPr lang="en-US" altLang="zh-TW" sz="4000" dirty="0">
                <a:latin typeface="Kaiti SC" panose="02010600040101010101" pitchFamily="2" charset="-122"/>
                <a:ea typeface="Kaiti SC" panose="02010600040101010101" pitchFamily="2" charset="-122"/>
                <a:cs typeface="Kaiti TC" charset="-120"/>
              </a:rPr>
            </a:br>
            <a:endParaRPr lang="en-US" altLang="zh-TW" sz="4000" dirty="0">
              <a:latin typeface="Kaiti SC" panose="02010600040101010101" pitchFamily="2" charset="-122"/>
              <a:ea typeface="Kaiti SC" panose="02010600040101010101" pitchFamily="2" charset="-122"/>
              <a:cs typeface="Kaiti TC" charset="-120"/>
            </a:endParaRPr>
          </a:p>
          <a:p>
            <a:r>
              <a:rPr lang="en-US" altLang="zh-TW" sz="4000" dirty="0">
                <a:latin typeface="Kaiti SC" panose="02010600040101010101" pitchFamily="2" charset="-122"/>
                <a:ea typeface="Kaiti SC" panose="02010600040101010101" pitchFamily="2" charset="-122"/>
              </a:rPr>
              <a:t>2017 </a:t>
            </a:r>
            <a:r>
              <a:rPr lang="zh-TW" altLang="en-US" sz="4000" dirty="0">
                <a:latin typeface="Kaiti SC" panose="02010600040101010101" pitchFamily="2" charset="-122"/>
                <a:ea typeface="Kaiti SC" panose="02010600040101010101" pitchFamily="2" charset="-122"/>
              </a:rPr>
              <a:t>年於史丹佛商學研究員的公開演講中</a:t>
            </a:r>
            <a:r>
              <a:rPr lang="zh-TW" altLang="en-US" sz="4000" dirty="0">
                <a:solidFill>
                  <a:srgbClr val="C00000"/>
                </a:solidFill>
                <a:latin typeface="Kaiti SC" panose="02010600040101010101" pitchFamily="2" charset="-122"/>
                <a:ea typeface="Kaiti SC" panose="02010600040101010101" pitchFamily="2" charset="-122"/>
                <a:cs typeface="Kaiti TC" charset="-120"/>
              </a:rPr>
              <a:t>前副執行長查馬斯．帕利哈皮提亞</a:t>
            </a:r>
            <a:r>
              <a:rPr lang="zh-TW" altLang="en-US" sz="4000" dirty="0">
                <a:latin typeface="Kaiti SC" panose="02010600040101010101" pitchFamily="2" charset="-122"/>
                <a:ea typeface="Kaiti SC" panose="02010600040101010101" pitchFamily="2" charset="-122"/>
                <a:cs typeface="Kaiti TC" charset="-120"/>
              </a:rPr>
              <a:t>（</a:t>
            </a:r>
            <a:r>
              <a:rPr lang="en-US" altLang="zh-TW" sz="4000" dirty="0" err="1">
                <a:latin typeface="Kaiti SC" panose="02010600040101010101" pitchFamily="2" charset="-122"/>
                <a:ea typeface="Kaiti SC" panose="02010600040101010101" pitchFamily="2" charset="-122"/>
                <a:cs typeface="Kaiti TC" charset="-120"/>
              </a:rPr>
              <a:t>Chamath</a:t>
            </a:r>
            <a:r>
              <a:rPr lang="en-US" altLang="zh-TW" sz="4000" dirty="0">
                <a:latin typeface="Kaiti SC" panose="02010600040101010101" pitchFamily="2" charset="-122"/>
                <a:ea typeface="Kaiti SC" panose="02010600040101010101" pitchFamily="2" charset="-122"/>
                <a:cs typeface="Kaiti TC" charset="-120"/>
              </a:rPr>
              <a:t> </a:t>
            </a:r>
            <a:r>
              <a:rPr lang="en-US" altLang="zh-TW" sz="4000" dirty="0" err="1">
                <a:latin typeface="Kaiti SC" panose="02010600040101010101" pitchFamily="2" charset="-122"/>
                <a:ea typeface="Kaiti SC" panose="02010600040101010101" pitchFamily="2" charset="-122"/>
                <a:cs typeface="Kaiti TC" charset="-120"/>
              </a:rPr>
              <a:t>Palihapitiya</a:t>
            </a:r>
            <a:r>
              <a:rPr lang="zh-TW" altLang="en-US" sz="4000" dirty="0">
                <a:latin typeface="Kaiti SC" panose="02010600040101010101" pitchFamily="2" charset="-122"/>
                <a:ea typeface="Kaiti SC" panose="02010600040101010101" pitchFamily="2" charset="-122"/>
                <a:cs typeface="Kaiti TC" charset="-120"/>
              </a:rPr>
              <a:t>）在某次採訪中表示：「</a:t>
            </a:r>
            <a:r>
              <a:rPr lang="zh-TW" altLang="en-US" sz="4000" b="1" dirty="0">
                <a:latin typeface="Kaiti SC" panose="02010600040101010101" pitchFamily="2" charset="-122"/>
                <a:ea typeface="Kaiti SC" panose="02010600040101010101" pitchFamily="2" charset="-122"/>
                <a:cs typeface="Kaiti TC" charset="-120"/>
              </a:rPr>
              <a:t>我對社群媒體給人們帶來的影響力</a:t>
            </a:r>
            <a:r>
              <a:rPr lang="zh-TW" altLang="en-US" sz="4000" b="1" dirty="0">
                <a:solidFill>
                  <a:srgbClr val="C00000"/>
                </a:solidFill>
                <a:latin typeface="Kaiti SC" panose="02010600040101010101" pitchFamily="2" charset="-122"/>
                <a:ea typeface="Kaiti SC" panose="02010600040101010101" pitchFamily="2" charset="-122"/>
                <a:cs typeface="Kaiti TC" charset="-120"/>
              </a:rPr>
              <a:t>感到後悔</a:t>
            </a:r>
            <a:r>
              <a:rPr lang="en-US" altLang="zh-TW" sz="4000" b="1" dirty="0">
                <a:solidFill>
                  <a:srgbClr val="C00000"/>
                </a:solidFill>
                <a:latin typeface="Kaiti SC" panose="02010600040101010101" pitchFamily="2" charset="-122"/>
                <a:ea typeface="Kaiti SC" panose="02010600040101010101" pitchFamily="2" charset="-122"/>
                <a:cs typeface="Kaiti TC" charset="-120"/>
              </a:rPr>
              <a:t>:</a:t>
            </a:r>
            <a:br>
              <a:rPr lang="en-US" altLang="zh-TW" sz="4000" b="1" dirty="0">
                <a:latin typeface="Kaiti SC" panose="02010600040101010101" pitchFamily="2" charset="-122"/>
                <a:ea typeface="Kaiti SC" panose="02010600040101010101" pitchFamily="2" charset="-122"/>
                <a:cs typeface="Kaiti TC" charset="-120"/>
              </a:rPr>
            </a:br>
            <a:r>
              <a:rPr lang="zh-TW" altLang="en-US" sz="4000" b="1" dirty="0">
                <a:latin typeface="Kaiti SC" panose="02010600040101010101" pitchFamily="2" charset="-122"/>
                <a:ea typeface="Kaiti SC" panose="02010600040101010101" pitchFamily="2" charset="-122"/>
                <a:cs typeface="Kaiti TC" charset="-120"/>
              </a:rPr>
              <a:t>我們創造的是一個</a:t>
            </a:r>
            <a:r>
              <a:rPr lang="zh-TW" altLang="en-US" sz="4000" b="1" dirty="0">
                <a:solidFill>
                  <a:srgbClr val="C00000"/>
                </a:solidFill>
                <a:latin typeface="Kaiti SC" panose="02010600040101010101" pitchFamily="2" charset="-122"/>
                <a:ea typeface="Kaiti SC" panose="02010600040101010101" pitchFamily="2" charset="-122"/>
                <a:cs typeface="Kaiti TC" charset="-120"/>
              </a:rPr>
              <a:t>未經深思熟慮</a:t>
            </a:r>
            <a:r>
              <a:rPr lang="zh-TW" altLang="en-US" sz="4000" b="1" dirty="0">
                <a:latin typeface="Kaiti SC" panose="02010600040101010101" pitchFamily="2" charset="-122"/>
                <a:ea typeface="Kaiti SC" panose="02010600040101010101" pitchFamily="2" charset="-122"/>
                <a:cs typeface="Kaiti TC" charset="-120"/>
              </a:rPr>
              <a:t>，</a:t>
            </a:r>
            <a:br>
              <a:rPr lang="en-US" altLang="zh-TW" sz="4000" b="1" dirty="0">
                <a:latin typeface="Kaiti SC" panose="02010600040101010101" pitchFamily="2" charset="-122"/>
                <a:ea typeface="Kaiti SC" panose="02010600040101010101" pitchFamily="2" charset="-122"/>
                <a:cs typeface="Kaiti TC" charset="-120"/>
              </a:rPr>
            </a:br>
            <a:r>
              <a:rPr lang="zh-TW" altLang="en-US" sz="4000" b="1" dirty="0">
                <a:latin typeface="Kaiti SC" panose="02010600040101010101" pitchFamily="2" charset="-122"/>
                <a:ea typeface="Kaiti SC" panose="02010600040101010101" pitchFamily="2" charset="-122"/>
                <a:cs typeface="Kaiti TC" charset="-120"/>
              </a:rPr>
              <a:t>以</a:t>
            </a:r>
            <a:r>
              <a:rPr lang="zh-TW" altLang="en-US" sz="4000" b="1" dirty="0">
                <a:solidFill>
                  <a:srgbClr val="C00000"/>
                </a:solidFill>
                <a:latin typeface="Kaiti SC" panose="02010600040101010101" pitchFamily="2" charset="-122"/>
                <a:ea typeface="Kaiti SC" panose="02010600040101010101" pitchFamily="2" charset="-122"/>
                <a:cs typeface="Kaiti TC" charset="-120"/>
              </a:rPr>
              <a:t>多巴胺為原動力</a:t>
            </a:r>
            <a:r>
              <a:rPr lang="zh-TW" altLang="en-US" sz="4000" b="1" dirty="0">
                <a:latin typeface="Kaiti SC" panose="02010600040101010101" pitchFamily="2" charset="-122"/>
                <a:ea typeface="Kaiti SC" panose="02010600040101010101" pitchFamily="2" charset="-122"/>
                <a:cs typeface="Kaiti TC" charset="-120"/>
              </a:rPr>
              <a:t>並持續不斷的</a:t>
            </a:r>
            <a:r>
              <a:rPr lang="zh-TW" altLang="en-US" sz="4000" b="1" dirty="0">
                <a:solidFill>
                  <a:srgbClr val="C00000"/>
                </a:solidFill>
                <a:latin typeface="Kaiti SC" panose="02010600040101010101" pitchFamily="2" charset="-122"/>
                <a:ea typeface="Kaiti SC" panose="02010600040101010101" pitchFamily="2" charset="-122"/>
                <a:cs typeface="Kaiti TC" charset="-120"/>
              </a:rPr>
              <a:t>反饋循環機制</a:t>
            </a:r>
            <a:r>
              <a:rPr lang="zh-TW" altLang="en-US" sz="4000" b="1" dirty="0">
                <a:latin typeface="Kaiti SC" panose="02010600040101010101" pitchFamily="2" charset="-122"/>
                <a:ea typeface="Kaiti SC" panose="02010600040101010101" pitchFamily="2" charset="-122"/>
                <a:cs typeface="Kaiti TC" charset="-120"/>
              </a:rPr>
              <a:t>，</a:t>
            </a:r>
            <a:br>
              <a:rPr lang="en-US" altLang="zh-TW" sz="4000" b="1" dirty="0">
                <a:latin typeface="Kaiti SC" panose="02010600040101010101" pitchFamily="2" charset="-122"/>
                <a:ea typeface="Kaiti SC" panose="02010600040101010101" pitchFamily="2" charset="-122"/>
                <a:cs typeface="Kaiti TC" charset="-120"/>
              </a:rPr>
            </a:br>
            <a:r>
              <a:rPr lang="zh-TW" altLang="en-US" sz="4000" b="1" dirty="0">
                <a:latin typeface="Kaiti SC" panose="02010600040101010101" pitchFamily="2" charset="-122"/>
                <a:ea typeface="Kaiti SC" panose="02010600040101010101" pitchFamily="2" charset="-122"/>
                <a:cs typeface="Kaiti TC" charset="-120"/>
              </a:rPr>
              <a:t>它</a:t>
            </a:r>
            <a:r>
              <a:rPr lang="zh-TW" altLang="en-US" sz="4000" b="1" dirty="0">
                <a:solidFill>
                  <a:srgbClr val="C00000"/>
                </a:solidFill>
                <a:latin typeface="Kaiti SC" panose="02010600040101010101" pitchFamily="2" charset="-122"/>
                <a:ea typeface="Kaiti SC" panose="02010600040101010101" pitchFamily="2" charset="-122"/>
                <a:cs typeface="Kaiti TC" charset="-120"/>
              </a:rPr>
              <a:t>破壞了</a:t>
            </a:r>
            <a:r>
              <a:rPr lang="zh-TW" altLang="en-US" sz="4000" b="1" dirty="0">
                <a:latin typeface="Kaiti SC" panose="02010600040101010101" pitchFamily="2" charset="-122"/>
                <a:ea typeface="Kaiti SC" panose="02010600040101010101" pitchFamily="2" charset="-122"/>
                <a:cs typeface="Kaiti TC" charset="-120"/>
              </a:rPr>
              <a:t>既有的</a:t>
            </a:r>
            <a:r>
              <a:rPr lang="zh-TW" altLang="en-US" sz="4000" b="1" dirty="0">
                <a:solidFill>
                  <a:srgbClr val="C00000"/>
                </a:solidFill>
                <a:latin typeface="Kaiti SC" panose="02010600040101010101" pitchFamily="2" charset="-122"/>
                <a:ea typeface="Kaiti SC" panose="02010600040101010101" pitchFamily="2" charset="-122"/>
                <a:cs typeface="Kaiti TC" charset="-120"/>
              </a:rPr>
              <a:t>社會功能</a:t>
            </a:r>
            <a:r>
              <a:rPr lang="en-US" altLang="zh-TW" sz="4000" b="1" dirty="0">
                <a:solidFill>
                  <a:srgbClr val="C00000"/>
                </a:solidFill>
                <a:latin typeface="Kaiti SC" panose="02010600040101010101" pitchFamily="2" charset="-122"/>
                <a:ea typeface="Kaiti SC" panose="02010600040101010101" pitchFamily="2" charset="-122"/>
                <a:cs typeface="Kaiti TC" charset="-120"/>
              </a:rPr>
              <a:t> </a:t>
            </a:r>
            <a:r>
              <a:rPr lang="en-US" altLang="zh-TW" sz="4000" b="1" dirty="0">
                <a:latin typeface="Kaiti SC" panose="02010600040101010101" pitchFamily="2" charset="-122"/>
                <a:ea typeface="Kaiti SC" panose="02010600040101010101" pitchFamily="2" charset="-122"/>
                <a:cs typeface="Kaiti TC" charset="-120"/>
              </a:rPr>
              <a:t>(</a:t>
            </a:r>
            <a:r>
              <a:rPr lang="zh-TW" altLang="en-US" sz="4000" b="1" dirty="0">
                <a:latin typeface="Kaiti SC" panose="02010600040101010101" pitchFamily="2" charset="-122"/>
                <a:ea typeface="Kaiti SC" panose="02010600040101010101" pitchFamily="2" charset="-122"/>
                <a:cs typeface="Kaiti TC" charset="-120"/>
              </a:rPr>
              <a:t>理性對話與溝通，</a:t>
            </a:r>
            <a:r>
              <a:rPr lang="zh-TW" altLang="en-US" sz="4000" dirty="0">
                <a:latin typeface="Kaiti SC" panose="02010600040101010101" pitchFamily="2" charset="-122"/>
                <a:ea typeface="Kaiti SC" panose="02010600040101010101" pitchFamily="2" charset="-122"/>
              </a:rPr>
              <a:t>真實的社群信任與人際連結，青少年與個人的心理健全，專注力與長期思考的能力</a:t>
            </a:r>
            <a:r>
              <a:rPr lang="en-US" altLang="zh-TW" sz="4000" b="1" dirty="0">
                <a:latin typeface="Kaiti SC" panose="02010600040101010101" pitchFamily="2" charset="-122"/>
                <a:ea typeface="Kaiti SC" panose="02010600040101010101" pitchFamily="2" charset="-122"/>
                <a:cs typeface="Kaiti TC" charset="-120"/>
              </a:rPr>
              <a:t>)</a:t>
            </a:r>
            <a:endParaRPr kumimoji="1" lang="zh-TW" altLang="en-US" sz="4000" dirty="0">
              <a:latin typeface="Kaiti SC" panose="02010600040101010101" pitchFamily="2" charset="-122"/>
              <a:ea typeface="Kaiti SC" panose="02010600040101010101" pitchFamily="2" charset="-122"/>
              <a:cs typeface="Kaiti TC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6080868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9100"/>
            <a:ext cx="18288000" cy="10287000"/>
          </a:xfrm>
          <a:prstGeom prst="rect">
            <a:avLst/>
          </a:prstGeom>
        </p:spPr>
      </p:pic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876300"/>
            <a:ext cx="17145000" cy="5249863"/>
          </a:xfrm>
        </p:spPr>
        <p:txBody>
          <a:bodyPr>
            <a:noAutofit/>
          </a:bodyPr>
          <a:lstStyle/>
          <a:p>
            <a:r>
              <a:rPr lang="en-US" altLang="zh-TW" sz="4000" dirty="0">
                <a:latin typeface="Kaiti SC" panose="02010600040101010101" pitchFamily="2" charset="-122"/>
                <a:ea typeface="Kaiti SC" panose="02010600040101010101" pitchFamily="2" charset="-122"/>
              </a:rPr>
              <a:t>Meta</a:t>
            </a:r>
            <a:r>
              <a:rPr lang="zh-TW" altLang="en-US" sz="4000" dirty="0">
                <a:latin typeface="Kaiti SC" panose="02010600040101010101" pitchFamily="2" charset="-122"/>
                <a:ea typeface="Kaiti SC" panose="02010600040101010101" pitchFamily="2" charset="-122"/>
              </a:rPr>
              <a:t>（</a:t>
            </a:r>
            <a:r>
              <a:rPr lang="en-US" altLang="zh-TW" sz="4000" dirty="0">
                <a:latin typeface="Kaiti SC" panose="02010600040101010101" pitchFamily="2" charset="-122"/>
                <a:ea typeface="Kaiti SC" panose="02010600040101010101" pitchFamily="2" charset="-122"/>
              </a:rPr>
              <a:t>Facebook </a:t>
            </a:r>
            <a:r>
              <a:rPr lang="zh-TW" altLang="en-US" sz="4000" dirty="0">
                <a:latin typeface="Kaiti SC" panose="02010600040101010101" pitchFamily="2" charset="-122"/>
                <a:ea typeface="Kaiti SC" panose="02010600040101010101" pitchFamily="2" charset="-122"/>
              </a:rPr>
              <a:t>與 </a:t>
            </a:r>
            <a:r>
              <a:rPr lang="en-US" altLang="zh-TW" sz="4000" dirty="0">
                <a:latin typeface="Kaiti SC" panose="02010600040101010101" pitchFamily="2" charset="-122"/>
                <a:ea typeface="Kaiti SC" panose="02010600040101010101" pitchFamily="2" charset="-122"/>
              </a:rPr>
              <a:t>Instagram </a:t>
            </a:r>
            <a:r>
              <a:rPr lang="zh-TW" altLang="en-US" sz="4000" dirty="0">
                <a:latin typeface="Kaiti SC" panose="02010600040101010101" pitchFamily="2" charset="-122"/>
                <a:ea typeface="Kaiti SC" panose="02010600040101010101" pitchFamily="2" charset="-122"/>
              </a:rPr>
              <a:t>母公司）天價和解案：</a:t>
            </a:r>
            <a:br>
              <a:rPr lang="en-US" altLang="zh-TW" sz="4000" dirty="0">
                <a:latin typeface="Kaiti SC" panose="02010600040101010101" pitchFamily="2" charset="-122"/>
                <a:ea typeface="Kaiti SC" panose="02010600040101010101" pitchFamily="2" charset="-122"/>
              </a:rPr>
            </a:br>
            <a:r>
              <a:rPr lang="zh-TW" altLang="en-US" sz="4000" dirty="0">
                <a:latin typeface="Kaiti SC" panose="02010600040101010101" pitchFamily="2" charset="-122"/>
                <a:ea typeface="Kaiti SC" panose="02010600040101010101" pitchFamily="2" charset="-122"/>
              </a:rPr>
              <a:t>因故意設計「</a:t>
            </a:r>
            <a:r>
              <a:rPr lang="zh-TW" altLang="en-US" sz="4000" dirty="0">
                <a:solidFill>
                  <a:srgbClr val="C00000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拉動更新</a:t>
            </a:r>
            <a:r>
              <a:rPr lang="zh-TW" altLang="en-US" sz="4000" dirty="0">
                <a:latin typeface="Kaiti SC" panose="02010600040101010101" pitchFamily="2" charset="-122"/>
                <a:ea typeface="Kaiti SC" panose="02010600040101010101" pitchFamily="2" charset="-122"/>
              </a:rPr>
              <a:t>」、「</a:t>
            </a:r>
            <a:r>
              <a:rPr lang="zh-TW" altLang="en-US" sz="4000" dirty="0">
                <a:solidFill>
                  <a:srgbClr val="C00000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無限滾動</a:t>
            </a:r>
            <a:r>
              <a:rPr lang="zh-TW" altLang="en-US" sz="4000" dirty="0">
                <a:latin typeface="Kaiti SC" panose="02010600040101010101" pitchFamily="2" charset="-122"/>
                <a:ea typeface="Kaiti SC" panose="02010600040101010101" pitchFamily="2" charset="-122"/>
              </a:rPr>
              <a:t>」等讓人上癮的功能</a:t>
            </a:r>
            <a:br>
              <a:rPr lang="en-US" altLang="zh-TW" sz="4000" dirty="0">
                <a:latin typeface="Kaiti SC" panose="02010600040101010101" pitchFamily="2" charset="-122"/>
                <a:ea typeface="Kaiti SC" panose="02010600040101010101" pitchFamily="2" charset="-122"/>
              </a:rPr>
            </a:br>
            <a:br>
              <a:rPr lang="en-US" altLang="zh-TW" sz="4000" dirty="0">
                <a:latin typeface="Kaiti SC" panose="02010600040101010101" pitchFamily="2" charset="-122"/>
                <a:ea typeface="Kaiti SC" panose="02010600040101010101" pitchFamily="2" charset="-122"/>
              </a:rPr>
            </a:br>
            <a:r>
              <a:rPr lang="en-US" altLang="zh-TW" sz="4000" b="1" dirty="0">
                <a:latin typeface="Kaiti SC" panose="02010600040101010101" pitchFamily="2" charset="-122"/>
                <a:ea typeface="Kaiti SC" panose="02010600040101010101" pitchFamily="2" charset="-122"/>
              </a:rPr>
              <a:t>1) </a:t>
            </a:r>
            <a:r>
              <a:rPr lang="en-US" altLang="zh-TW" sz="4000" b="1" dirty="0">
                <a:solidFill>
                  <a:srgbClr val="C00000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2026 </a:t>
            </a:r>
            <a:r>
              <a:rPr lang="zh-TW" altLang="en-US" sz="4000" b="1" dirty="0">
                <a:solidFill>
                  <a:srgbClr val="C00000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年 </a:t>
            </a:r>
            <a:r>
              <a:rPr lang="en-US" altLang="zh-TW" sz="4000" b="1" dirty="0">
                <a:solidFill>
                  <a:srgbClr val="C00000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8 </a:t>
            </a:r>
            <a:r>
              <a:rPr lang="zh-TW" altLang="en-US" sz="4000" b="1" dirty="0">
                <a:solidFill>
                  <a:srgbClr val="C00000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月 </a:t>
            </a:r>
            <a:r>
              <a:rPr lang="en-US" altLang="zh-TW" sz="4000" b="1" dirty="0">
                <a:solidFill>
                  <a:srgbClr val="C00000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26 </a:t>
            </a:r>
            <a:r>
              <a:rPr lang="zh-TW" altLang="en-US" sz="4000" b="1" dirty="0">
                <a:solidFill>
                  <a:srgbClr val="C00000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日（和解達成日</a:t>
            </a:r>
            <a:r>
              <a:rPr lang="zh-TW" altLang="en-US" sz="4000" b="1" dirty="0">
                <a:latin typeface="Kaiti SC" panose="02010600040101010101" pitchFamily="2" charset="-122"/>
                <a:ea typeface="Kaiti SC" panose="02010600040101010101" pitchFamily="2" charset="-122"/>
              </a:rPr>
              <a:t>）：</a:t>
            </a:r>
            <a:r>
              <a:rPr lang="zh-TW" altLang="en-US" sz="4000" dirty="0">
                <a:latin typeface="Kaiti SC" panose="02010600040101010101" pitchFamily="2" charset="-122"/>
                <a:ea typeface="Kaiti SC" panose="02010600040101010101" pitchFamily="2" charset="-122"/>
              </a:rPr>
              <a:t> 美國全美 </a:t>
            </a:r>
            <a:r>
              <a:rPr lang="en-US" altLang="zh-TW" sz="4000" dirty="0">
                <a:latin typeface="Kaiti SC" panose="02010600040101010101" pitchFamily="2" charset="-122"/>
                <a:ea typeface="Kaiti SC" panose="02010600040101010101" pitchFamily="2" charset="-122"/>
              </a:rPr>
              <a:t>51 </a:t>
            </a:r>
            <a:r>
              <a:rPr lang="zh-TW" altLang="en-US" sz="4000" dirty="0">
                <a:latin typeface="Kaiti SC" panose="02010600040101010101" pitchFamily="2" charset="-122"/>
                <a:ea typeface="Kaiti SC" panose="02010600040101010101" pitchFamily="2" charset="-122"/>
              </a:rPr>
              <a:t>個州與特區的檢察總長，在加州聯邦法院的訴訟審訊過程中正式宣布與 </a:t>
            </a:r>
            <a:r>
              <a:rPr lang="en-US" altLang="zh-TW" sz="4000" dirty="0">
                <a:latin typeface="Kaiti SC" panose="02010600040101010101" pitchFamily="2" charset="-122"/>
                <a:ea typeface="Kaiti SC" panose="02010600040101010101" pitchFamily="2" charset="-122"/>
              </a:rPr>
              <a:t>Meta </a:t>
            </a:r>
            <a:r>
              <a:rPr lang="zh-TW" altLang="en-US" sz="4000" dirty="0">
                <a:latin typeface="Kaiti SC" panose="02010600040101010101" pitchFamily="2" charset="-122"/>
                <a:ea typeface="Kaiti SC" panose="02010600040101010101" pitchFamily="2" charset="-122"/>
              </a:rPr>
              <a:t>達成破紀錄的歷史性協議</a:t>
            </a:r>
          </a:p>
          <a:p>
            <a:pPr marL="0" indent="0">
              <a:buNone/>
            </a:pPr>
            <a:r>
              <a:rPr lang="en-US" altLang="zh-TW" sz="4000" b="1" dirty="0">
                <a:latin typeface="Kaiti SC" panose="02010600040101010101" pitchFamily="2" charset="-122"/>
                <a:ea typeface="Kaiti SC" panose="02010600040101010101" pitchFamily="2" charset="-122"/>
              </a:rPr>
              <a:t>2) </a:t>
            </a:r>
            <a:r>
              <a:rPr lang="zh-TW" altLang="en-US" sz="4000" b="1" dirty="0">
                <a:latin typeface="Kaiti SC" panose="02010600040101010101" pitchFamily="2" charset="-122"/>
                <a:ea typeface="Kaiti SC" panose="02010600040101010101" pitchFamily="2" charset="-122"/>
              </a:rPr>
              <a:t>相關判決</a:t>
            </a:r>
            <a:r>
              <a:rPr lang="en-US" altLang="zh-TW" sz="4000" b="1" dirty="0">
                <a:latin typeface="Kaiti SC" panose="02010600040101010101" pitchFamily="2" charset="-122"/>
                <a:ea typeface="Kaiti SC" panose="02010600040101010101" pitchFamily="2" charset="-122"/>
              </a:rPr>
              <a:t>/</a:t>
            </a:r>
            <a:r>
              <a:rPr lang="zh-TW" altLang="en-US" sz="4000" b="1" dirty="0">
                <a:latin typeface="Kaiti SC" panose="02010600040101010101" pitchFamily="2" charset="-122"/>
                <a:ea typeface="Kaiti SC" panose="02010600040101010101" pitchFamily="2" charset="-122"/>
              </a:rPr>
              <a:t>罰款時間：</a:t>
            </a:r>
            <a:r>
              <a:rPr lang="zh-TW" altLang="en-US" sz="4000" dirty="0">
                <a:latin typeface="Kaiti SC" panose="02010600040101010101" pitchFamily="2" charset="-122"/>
                <a:ea typeface="Kaiti SC" panose="02010600040101010101" pitchFamily="2" charset="-122"/>
              </a:rPr>
              <a:t> 同月的 </a:t>
            </a:r>
            <a:r>
              <a:rPr lang="en-US" altLang="zh-TW" sz="4000" b="1" dirty="0">
                <a:latin typeface="Kaiti SC" panose="02010600040101010101" pitchFamily="2" charset="-122"/>
                <a:ea typeface="Kaiti SC" panose="02010600040101010101" pitchFamily="2" charset="-122"/>
              </a:rPr>
              <a:t>2026 </a:t>
            </a:r>
            <a:r>
              <a:rPr lang="zh-TW" altLang="en-US" sz="4000" b="1" dirty="0">
                <a:latin typeface="Kaiti SC" panose="02010600040101010101" pitchFamily="2" charset="-122"/>
                <a:ea typeface="Kaiti SC" panose="02010600040101010101" pitchFamily="2" charset="-122"/>
              </a:rPr>
              <a:t>年 </a:t>
            </a:r>
            <a:r>
              <a:rPr lang="en-US" altLang="zh-TW" sz="4000" b="1" dirty="0">
                <a:latin typeface="Kaiti SC" panose="02010600040101010101" pitchFamily="2" charset="-122"/>
                <a:ea typeface="Kaiti SC" panose="02010600040101010101" pitchFamily="2" charset="-122"/>
              </a:rPr>
              <a:t>8 </a:t>
            </a:r>
            <a:r>
              <a:rPr lang="zh-TW" altLang="en-US" sz="4000" b="1" dirty="0">
                <a:latin typeface="Kaiti SC" panose="02010600040101010101" pitchFamily="2" charset="-122"/>
                <a:ea typeface="Kaiti SC" panose="02010600040101010101" pitchFamily="2" charset="-122"/>
              </a:rPr>
              <a:t>月上旬</a:t>
            </a:r>
            <a:r>
              <a:rPr lang="zh-TW" altLang="en-US" sz="4000" dirty="0">
                <a:latin typeface="Kaiti SC" panose="02010600040101010101" pitchFamily="2" charset="-122"/>
                <a:ea typeface="Kaiti SC" panose="02010600040101010101" pitchFamily="2" charset="-122"/>
              </a:rPr>
              <a:t>，</a:t>
            </a:r>
            <a:r>
              <a:rPr lang="zh-TW" altLang="en-US" sz="4000" dirty="0">
                <a:solidFill>
                  <a:srgbClr val="C00000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新墨西哥州</a:t>
            </a:r>
            <a:r>
              <a:rPr lang="zh-TW" altLang="en-US" sz="4000" dirty="0">
                <a:latin typeface="Kaiti SC" panose="02010600040101010101" pitchFamily="2" charset="-122"/>
                <a:ea typeface="Kaiti SC" panose="02010600040101010101" pitchFamily="2" charset="-122"/>
              </a:rPr>
              <a:t>法院也針對 </a:t>
            </a:r>
            <a:r>
              <a:rPr lang="en-US" altLang="zh-TW" sz="4000" dirty="0">
                <a:latin typeface="Kaiti SC" panose="02010600040101010101" pitchFamily="2" charset="-122"/>
                <a:ea typeface="Kaiti SC" panose="02010600040101010101" pitchFamily="2" charset="-122"/>
              </a:rPr>
              <a:t>Meta </a:t>
            </a:r>
            <a:r>
              <a:rPr lang="zh-TW" altLang="en-US" sz="4000" dirty="0">
                <a:latin typeface="Kaiti SC" panose="02010600040101010101" pitchFamily="2" charset="-122"/>
                <a:ea typeface="Kaiti SC" panose="02010600040101010101" pitchFamily="2" charset="-122"/>
              </a:rPr>
              <a:t>未成年安全保護不力的訴訟，宣判了近 </a:t>
            </a:r>
            <a:r>
              <a:rPr lang="en-US" altLang="zh-TW" sz="4000" dirty="0">
                <a:solidFill>
                  <a:srgbClr val="C00000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9.42 </a:t>
            </a:r>
            <a:r>
              <a:rPr lang="zh-TW" altLang="en-US" sz="4000" dirty="0">
                <a:solidFill>
                  <a:srgbClr val="C00000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億美元</a:t>
            </a:r>
            <a:r>
              <a:rPr lang="zh-TW" altLang="en-US" sz="4000" dirty="0">
                <a:latin typeface="Kaiti SC" panose="02010600040101010101" pitchFamily="2" charset="-122"/>
                <a:ea typeface="Kaiti SC" panose="02010600040101010101" pitchFamily="2" charset="-122"/>
              </a:rPr>
              <a:t>的罰款與基金。</a:t>
            </a:r>
          </a:p>
          <a:p>
            <a:pPr marL="0" indent="0">
              <a:buNone/>
            </a:pPr>
            <a:r>
              <a:rPr lang="en-US" altLang="zh-TW" sz="4000" dirty="0">
                <a:latin typeface="Kaiti SC" panose="02010600040101010101" pitchFamily="2" charset="-122"/>
                <a:ea typeface="Kaiti SC" panose="02010600040101010101" pitchFamily="2" charset="-122"/>
              </a:rPr>
              <a:t>3) </a:t>
            </a:r>
            <a:r>
              <a:rPr lang="zh-TW" altLang="en-US" sz="4000" dirty="0">
                <a:latin typeface="Kaiti SC" panose="02010600040101010101" pitchFamily="2" charset="-122"/>
                <a:ea typeface="Kaiti SC" panose="02010600040101010101" pitchFamily="2" charset="-122"/>
              </a:rPr>
              <a:t>這項於 </a:t>
            </a:r>
            <a:r>
              <a:rPr lang="en-US" altLang="zh-TW" sz="4000" b="1" dirty="0">
                <a:latin typeface="Kaiti SC" panose="02010600040101010101" pitchFamily="2" charset="-122"/>
                <a:ea typeface="Kaiti SC" panose="02010600040101010101" pitchFamily="2" charset="-122"/>
              </a:rPr>
              <a:t>2026 </a:t>
            </a:r>
            <a:r>
              <a:rPr lang="zh-TW" altLang="en-US" sz="4000" b="1" dirty="0">
                <a:latin typeface="Kaiti SC" panose="02010600040101010101" pitchFamily="2" charset="-122"/>
                <a:ea typeface="Kaiti SC" panose="02010600040101010101" pitchFamily="2" charset="-122"/>
              </a:rPr>
              <a:t>年 </a:t>
            </a:r>
            <a:r>
              <a:rPr lang="en-US" altLang="zh-TW" sz="4000" b="1" dirty="0">
                <a:latin typeface="Kaiti SC" panose="02010600040101010101" pitchFamily="2" charset="-122"/>
                <a:ea typeface="Kaiti SC" panose="02010600040101010101" pitchFamily="2" charset="-122"/>
              </a:rPr>
              <a:t>8 </a:t>
            </a:r>
            <a:r>
              <a:rPr lang="zh-TW" altLang="en-US" sz="4000" b="1" dirty="0">
                <a:latin typeface="Kaiti SC" panose="02010600040101010101" pitchFamily="2" charset="-122"/>
                <a:ea typeface="Kaiti SC" panose="02010600040101010101" pitchFamily="2" charset="-122"/>
              </a:rPr>
              <a:t>月 </a:t>
            </a:r>
            <a:r>
              <a:rPr lang="en-US" altLang="zh-TW" sz="4000" b="1" dirty="0">
                <a:latin typeface="Kaiti SC" panose="02010600040101010101" pitchFamily="2" charset="-122"/>
                <a:ea typeface="Kaiti SC" panose="02010600040101010101" pitchFamily="2" charset="-122"/>
              </a:rPr>
              <a:t>26 </a:t>
            </a:r>
            <a:r>
              <a:rPr lang="zh-TW" altLang="en-US" sz="4000" b="1" dirty="0">
                <a:latin typeface="Kaiti SC" panose="02010600040101010101" pitchFamily="2" charset="-122"/>
                <a:ea typeface="Kaiti SC" panose="02010600040101010101" pitchFamily="2" charset="-122"/>
              </a:rPr>
              <a:t>日</a:t>
            </a:r>
            <a:r>
              <a:rPr lang="zh-TW" altLang="en-US" sz="4000" dirty="0">
                <a:latin typeface="Kaiti SC" panose="02010600040101010101" pitchFamily="2" charset="-122"/>
                <a:ea typeface="Kaiti SC" panose="02010600040101010101" pitchFamily="2" charset="-122"/>
              </a:rPr>
              <a:t> 達成的和解案，</a:t>
            </a:r>
            <a:r>
              <a:rPr lang="en-US" altLang="zh-TW" sz="4000" dirty="0">
                <a:latin typeface="Kaiti SC" panose="02010600040101010101" pitchFamily="2" charset="-122"/>
                <a:ea typeface="Kaiti SC" panose="02010600040101010101" pitchFamily="2" charset="-122"/>
              </a:rPr>
              <a:t>Meta </a:t>
            </a:r>
            <a:r>
              <a:rPr lang="zh-TW" altLang="en-US" sz="4000" dirty="0">
                <a:latin typeface="Kaiti SC" panose="02010600040101010101" pitchFamily="2" charset="-122"/>
                <a:ea typeface="Kaiti SC" panose="02010600040101010101" pitchFamily="2" charset="-122"/>
              </a:rPr>
              <a:t>承諾在</a:t>
            </a:r>
            <a:r>
              <a:rPr lang="zh-TW" altLang="en-US" sz="4000" dirty="0">
                <a:solidFill>
                  <a:srgbClr val="C00000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未來的 </a:t>
            </a:r>
            <a:r>
              <a:rPr lang="en-US" altLang="zh-TW" sz="4000" dirty="0">
                <a:solidFill>
                  <a:srgbClr val="C00000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10 </a:t>
            </a:r>
            <a:r>
              <a:rPr lang="zh-TW" altLang="en-US" sz="4000" dirty="0">
                <a:solidFill>
                  <a:srgbClr val="C00000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年</a:t>
            </a:r>
            <a:r>
              <a:rPr lang="zh-TW" altLang="en-US" sz="4000" dirty="0">
                <a:latin typeface="Kaiti SC" panose="02010600040101010101" pitchFamily="2" charset="-122"/>
                <a:ea typeface="Kaiti SC" panose="02010600040101010101" pitchFamily="2" charset="-122"/>
              </a:rPr>
              <a:t>內支付高達 </a:t>
            </a:r>
            <a:r>
              <a:rPr lang="en-US" altLang="zh-TW" sz="4000" b="1" dirty="0">
                <a:solidFill>
                  <a:srgbClr val="C00000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121 </a:t>
            </a:r>
            <a:r>
              <a:rPr lang="zh-TW" altLang="en-US" sz="4000" b="1" dirty="0">
                <a:solidFill>
                  <a:srgbClr val="C00000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億至 </a:t>
            </a:r>
            <a:r>
              <a:rPr lang="en-US" altLang="zh-TW" sz="4000" b="1" dirty="0">
                <a:solidFill>
                  <a:srgbClr val="C00000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171 </a:t>
            </a:r>
            <a:r>
              <a:rPr lang="zh-TW" altLang="en-US" sz="4000" b="1" dirty="0">
                <a:solidFill>
                  <a:srgbClr val="C00000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億美元</a:t>
            </a:r>
            <a:r>
              <a:rPr lang="zh-TW" altLang="en-US" sz="4000" dirty="0">
                <a:solidFill>
                  <a:srgbClr val="C00000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 </a:t>
            </a:r>
            <a:r>
              <a:rPr lang="zh-TW" altLang="en-US" sz="4000" dirty="0">
                <a:latin typeface="Kaiti SC" panose="02010600040101010101" pitchFamily="2" charset="-122"/>
                <a:ea typeface="Kaiti SC" panose="02010600040101010101" pitchFamily="2" charset="-122"/>
              </a:rPr>
              <a:t>的款項，並強制執行青少年的使用時間限制與夜間鎖定等功能</a:t>
            </a:r>
          </a:p>
          <a:p>
            <a:endParaRPr kumimoji="1" lang="zh-TW" altLang="en-US" sz="4000" dirty="0">
              <a:latin typeface="Kaiti SC" panose="02010600040101010101" pitchFamily="2" charset="-122"/>
              <a:ea typeface="Kaiti SC" panose="02010600040101010101" pitchFamily="2" charset="-122"/>
              <a:cs typeface="Kaiti TC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26116722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600200"/>
            <a:ext cx="16230600" cy="7277100"/>
          </a:xfrm>
        </p:spPr>
        <p:txBody>
          <a:bodyPr>
            <a:normAutofit/>
          </a:bodyPr>
          <a:lstStyle/>
          <a:p>
            <a:r>
              <a:rPr lang="en-US" altLang="zh-TW" sz="4000" dirty="0">
                <a:solidFill>
                  <a:srgbClr val="C00000"/>
                </a:solidFill>
              </a:rPr>
              <a:t>Snapchat</a:t>
            </a:r>
            <a:r>
              <a:rPr lang="en-US" altLang="zh-TW" sz="4000" dirty="0"/>
              <a:t> </a:t>
            </a:r>
            <a:r>
              <a:rPr lang="zh-TW" altLang="en-US" sz="4000" dirty="0"/>
              <a:t>則是模仿</a:t>
            </a:r>
            <a:r>
              <a:rPr lang="zh-TW" altLang="en-US" sz="4000" dirty="0">
                <a:solidFill>
                  <a:srgbClr val="C00000"/>
                </a:solidFill>
              </a:rPr>
              <a:t>吃角子老虎機</a:t>
            </a:r>
            <a:br>
              <a:rPr lang="en-US" altLang="zh-TW" sz="4000" dirty="0"/>
            </a:br>
            <a:r>
              <a:rPr lang="zh-TW" altLang="en-US" sz="4000" dirty="0"/>
              <a:t>如果你想要查看新的影像或通知</a:t>
            </a:r>
            <a:br>
              <a:rPr lang="en-US" altLang="zh-TW" sz="4000" dirty="0"/>
            </a:br>
            <a:r>
              <a:rPr lang="zh-TW" altLang="en-US" sz="4000" dirty="0"/>
              <a:t>就必須把螢幕畫面往下拉動。</a:t>
            </a:r>
            <a:br>
              <a:rPr lang="en-US" altLang="zh-TW" sz="4000" dirty="0"/>
            </a:br>
            <a:r>
              <a:rPr lang="zh-TW" altLang="en-US" sz="4000" dirty="0"/>
              <a:t>然後，螢幕畫面會延遲大約一秒鐘，</a:t>
            </a:r>
            <a:endParaRPr lang="en-US" altLang="zh-TW" sz="4000" dirty="0"/>
          </a:p>
          <a:p>
            <a:pPr marL="0" indent="0">
              <a:buNone/>
            </a:pPr>
            <a:r>
              <a:rPr lang="en-US" altLang="zh-TW" sz="4000" dirty="0"/>
              <a:t>   </a:t>
            </a:r>
            <a:r>
              <a:rPr lang="zh-TW" altLang="en-US" sz="4000" dirty="0"/>
              <a:t>更新的訊息才會出現，簡直就像是在賭場裡「拉霸」一樣</a:t>
            </a:r>
            <a:br>
              <a:rPr lang="en-US" altLang="zh-TW" sz="4000" dirty="0"/>
            </a:br>
            <a:r>
              <a:rPr lang="en-US" altLang="zh-TW" sz="4000" dirty="0"/>
              <a:t>    </a:t>
            </a:r>
            <a:r>
              <a:rPr lang="zh-TW" altLang="en-US" sz="4000" dirty="0"/>
              <a:t>不知不覺間你就會想要一直拉下去</a:t>
            </a:r>
            <a:endParaRPr kumimoji="1" lang="zh-TW" altLang="en-US" sz="4000" dirty="0"/>
          </a:p>
        </p:txBody>
      </p:sp>
    </p:spTree>
    <p:extLst>
      <p:ext uri="{BB962C8B-B14F-4D97-AF65-F5344CB8AC3E}">
        <p14:creationId xmlns:p14="http://schemas.microsoft.com/office/powerpoint/2010/main" val="6285951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780295"/>
          </a:xfrm>
          <a:prstGeom prst="rect">
            <a:avLst/>
          </a:prstGeom>
        </p:spPr>
      </p:pic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028700"/>
            <a:ext cx="15773400" cy="7848600"/>
          </a:xfrm>
        </p:spPr>
        <p:txBody>
          <a:bodyPr>
            <a:noAutofit/>
          </a:bodyPr>
          <a:lstStyle/>
          <a:p>
            <a:r>
              <a:rPr lang="en-US" altLang="zh-TW" sz="4000" dirty="0">
                <a:solidFill>
                  <a:srgbClr val="C00000"/>
                </a:solidFill>
                <a:latin typeface="Kaiti TC" charset="-120"/>
                <a:ea typeface="Kaiti TC" charset="-120"/>
                <a:cs typeface="Kaiti TC" charset="-120"/>
              </a:rPr>
              <a:t>Twitter</a:t>
            </a:r>
            <a:r>
              <a:rPr lang="en-US" altLang="zh-TW" sz="4000" dirty="0">
                <a:latin typeface="Kaiti TC" charset="-120"/>
                <a:ea typeface="Kaiti TC" charset="-120"/>
                <a:cs typeface="Kaiti TC" charset="-120"/>
              </a:rPr>
              <a:t> </a:t>
            </a:r>
            <a:r>
              <a:rPr lang="zh-TW" altLang="en-US" sz="4000" dirty="0">
                <a:latin typeface="Kaiti TC" charset="-120"/>
                <a:ea typeface="Kaiti TC" charset="-120"/>
                <a:cs typeface="Kaiti TC" charset="-120"/>
              </a:rPr>
              <a:t>獨特的伎倆，當你開啟 </a:t>
            </a:r>
            <a:r>
              <a:rPr lang="en-US" altLang="zh-TW" sz="4000" dirty="0">
                <a:latin typeface="Kaiti TC" charset="-120"/>
                <a:ea typeface="Kaiti TC" charset="-120"/>
                <a:cs typeface="Kaiti TC" charset="-120"/>
              </a:rPr>
              <a:t>App </a:t>
            </a:r>
            <a:r>
              <a:rPr lang="zh-TW" altLang="en-US" sz="4000" dirty="0">
                <a:latin typeface="Kaiti TC" charset="-120"/>
                <a:ea typeface="Kaiti TC" charset="-120"/>
                <a:cs typeface="Kaiti TC" charset="-120"/>
              </a:rPr>
              <a:t>之後，</a:t>
            </a:r>
            <a:br>
              <a:rPr lang="en-US" altLang="zh-TW" sz="4000" dirty="0">
                <a:latin typeface="Kaiti TC" charset="-120"/>
                <a:ea typeface="Kaiti TC" charset="-120"/>
                <a:cs typeface="Kaiti TC" charset="-120"/>
              </a:rPr>
            </a:br>
            <a:r>
              <a:rPr lang="zh-TW" altLang="en-US" sz="4000" dirty="0">
                <a:latin typeface="Kaiti TC" charset="-120"/>
                <a:ea typeface="Kaiti TC" charset="-120"/>
                <a:cs typeface="Kaiti TC" charset="-120"/>
              </a:rPr>
              <a:t>藍色畫面當中的白色小鳥會拍動幾下翅膀，</a:t>
            </a:r>
            <a:br>
              <a:rPr lang="en-US" altLang="zh-TW" sz="4000" dirty="0">
                <a:latin typeface="Kaiti TC" charset="-120"/>
                <a:ea typeface="Kaiti TC" charset="-120"/>
                <a:cs typeface="Kaiti TC" charset="-120"/>
              </a:rPr>
            </a:br>
            <a:r>
              <a:rPr lang="zh-TW" altLang="en-US" sz="4000" dirty="0">
                <a:latin typeface="Kaiti TC" charset="-120"/>
                <a:ea typeface="Kaiti TC" charset="-120"/>
                <a:cs typeface="Kaiti TC" charset="-120"/>
              </a:rPr>
              <a:t>然後才漸漸擴大到整個畫面，</a:t>
            </a:r>
            <a:br>
              <a:rPr lang="en-US" altLang="zh-TW" sz="4000" dirty="0">
                <a:latin typeface="Kaiti TC" charset="-120"/>
                <a:ea typeface="Kaiti TC" charset="-120"/>
                <a:cs typeface="Kaiti TC" charset="-120"/>
              </a:rPr>
            </a:br>
            <a:r>
              <a:rPr lang="zh-TW" altLang="en-US" sz="4000" dirty="0">
                <a:latin typeface="Kaiti TC" charset="-120"/>
                <a:ea typeface="Kaiti TC" charset="-120"/>
                <a:cs typeface="Kaiti TC" charset="-120"/>
              </a:rPr>
              <a:t>突然之間全部的新貼文才一起出現。</a:t>
            </a:r>
            <a:br>
              <a:rPr lang="en-US" altLang="zh-TW" sz="4000" dirty="0">
                <a:latin typeface="Kaiti TC" charset="-120"/>
                <a:ea typeface="Kaiti TC" charset="-120"/>
                <a:cs typeface="Kaiti TC" charset="-120"/>
              </a:rPr>
            </a:br>
            <a:r>
              <a:rPr lang="zh-TW" altLang="en-US" sz="4000" dirty="0">
                <a:latin typeface="Kaiti TC" charset="-120"/>
                <a:ea typeface="Kaiti TC" charset="-120"/>
                <a:cs typeface="Kaiti TC" charset="-120"/>
              </a:rPr>
              <a:t>這不是因為登入需要時間，</a:t>
            </a:r>
            <a:br>
              <a:rPr lang="en-US" altLang="zh-TW" sz="4000" dirty="0">
                <a:latin typeface="Kaiti TC" charset="-120"/>
                <a:ea typeface="Kaiti TC" charset="-120"/>
                <a:cs typeface="Kaiti TC" charset="-120"/>
              </a:rPr>
            </a:br>
            <a:r>
              <a:rPr lang="zh-TW" altLang="en-US" sz="4000" dirty="0">
                <a:latin typeface="Kaiti TC" charset="-120"/>
                <a:ea typeface="Kaiti TC" charset="-120"/>
                <a:cs typeface="Kaiti TC" charset="-120"/>
              </a:rPr>
              <a:t>也不是因為網路連線不夠快，</a:t>
            </a:r>
            <a:br>
              <a:rPr lang="en-US" altLang="zh-TW" sz="4000" dirty="0">
                <a:latin typeface="Kaiti TC" charset="-120"/>
                <a:ea typeface="Kaiti TC" charset="-120"/>
                <a:cs typeface="Kaiti TC" charset="-120"/>
              </a:rPr>
            </a:br>
            <a:r>
              <a:rPr lang="zh-TW" altLang="en-US" sz="4000" dirty="0">
                <a:latin typeface="Kaiti TC" charset="-120"/>
                <a:ea typeface="Kaiti TC" charset="-120"/>
                <a:cs typeface="Kaiti TC" charset="-120"/>
              </a:rPr>
              <a:t>而是「等待的過程」讓你期待不已，</a:t>
            </a:r>
            <a:br>
              <a:rPr lang="en-US" altLang="zh-TW" sz="4000" dirty="0">
                <a:latin typeface="Kaiti TC" charset="-120"/>
                <a:ea typeface="Kaiti TC" charset="-120"/>
                <a:cs typeface="Kaiti TC" charset="-120"/>
              </a:rPr>
            </a:br>
            <a:r>
              <a:rPr lang="zh-TW" altLang="en-US" sz="4000" dirty="0">
                <a:latin typeface="Kaiti TC" charset="-120"/>
                <a:ea typeface="Kaiti TC" charset="-120"/>
                <a:cs typeface="Kaiti TC" charset="-120"/>
              </a:rPr>
              <a:t>這個</a:t>
            </a:r>
            <a:r>
              <a:rPr lang="zh-TW" altLang="en-US" sz="4000" dirty="0">
                <a:solidFill>
                  <a:srgbClr val="C00000"/>
                </a:solidFill>
                <a:latin typeface="Kaiti TC" charset="-120"/>
                <a:ea typeface="Kaiti TC" charset="-120"/>
                <a:cs typeface="Kaiti TC" charset="-120"/>
              </a:rPr>
              <a:t>延遲的秒數</a:t>
            </a:r>
            <a:r>
              <a:rPr lang="zh-TW" altLang="en-US" sz="4000" dirty="0">
                <a:latin typeface="Kaiti TC" charset="-120"/>
                <a:ea typeface="Kaiti TC" charset="-120"/>
                <a:cs typeface="Kaiti TC" charset="-120"/>
              </a:rPr>
              <a:t>是經過</a:t>
            </a:r>
            <a:r>
              <a:rPr lang="zh-TW" altLang="en-US" sz="4000" dirty="0">
                <a:solidFill>
                  <a:srgbClr val="C00000"/>
                </a:solidFill>
                <a:latin typeface="Kaiti TC" charset="-120"/>
                <a:ea typeface="Kaiti TC" charset="-120"/>
                <a:cs typeface="Kaiti TC" charset="-120"/>
              </a:rPr>
              <a:t>精密計算</a:t>
            </a:r>
            <a:r>
              <a:rPr lang="zh-TW" altLang="en-US" sz="4000" dirty="0">
                <a:latin typeface="Kaiti TC" charset="-120"/>
                <a:ea typeface="Kaiti TC" charset="-120"/>
                <a:cs typeface="Kaiti TC" charset="-120"/>
              </a:rPr>
              <a:t>的，</a:t>
            </a:r>
            <a:br>
              <a:rPr lang="en-US" altLang="zh-TW" sz="4000" dirty="0">
                <a:latin typeface="Kaiti TC" charset="-120"/>
                <a:ea typeface="Kaiti TC" charset="-120"/>
                <a:cs typeface="Kaiti TC" charset="-120"/>
              </a:rPr>
            </a:br>
            <a:r>
              <a:rPr lang="zh-TW" altLang="en-US" sz="4000" dirty="0">
                <a:latin typeface="Kaiti TC" charset="-120"/>
                <a:ea typeface="Kaiti TC" charset="-120"/>
                <a:cs typeface="Kaiti TC" charset="-120"/>
              </a:rPr>
              <a:t>為的就是讓你腦部的</a:t>
            </a:r>
            <a:r>
              <a:rPr lang="zh-TW" altLang="en-US" sz="4000" dirty="0">
                <a:solidFill>
                  <a:srgbClr val="C00000"/>
                </a:solidFill>
                <a:latin typeface="Kaiti TC" charset="-120"/>
                <a:ea typeface="Kaiti TC" charset="-120"/>
                <a:cs typeface="Kaiti TC" charset="-120"/>
              </a:rPr>
              <a:t>獎勵系統提升到最高</a:t>
            </a:r>
            <a:r>
              <a:rPr lang="zh-TW" altLang="en-US" sz="4000" dirty="0">
                <a:latin typeface="Kaiti TC" charset="-120"/>
                <a:ea typeface="Kaiti TC" charset="-120"/>
                <a:cs typeface="Kaiti TC" charset="-120"/>
              </a:rPr>
              <a:t>的期待程度。</a:t>
            </a:r>
            <a:endParaRPr kumimoji="1" lang="zh-TW" altLang="en-US" sz="4000" dirty="0">
              <a:latin typeface="Kaiti TC" charset="-120"/>
              <a:ea typeface="Kaiti TC" charset="-120"/>
              <a:cs typeface="Kaiti TC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1253273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latin typeface="Kaiti TC" charset="-120"/>
                <a:ea typeface="Kaiti TC" charset="-120"/>
                <a:cs typeface="Kaiti TC" charset="-120"/>
              </a:rPr>
              <a:t>科技巨頭的大老闆</a:t>
            </a:r>
            <a:endParaRPr kumimoji="1"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600200"/>
            <a:ext cx="14859000" cy="5600700"/>
          </a:xfrm>
        </p:spPr>
        <p:txBody>
          <a:bodyPr>
            <a:normAutofit/>
          </a:bodyPr>
          <a:lstStyle/>
          <a:p>
            <a:r>
              <a:rPr lang="zh-TW" altLang="en-US" sz="4000" dirty="0">
                <a:latin typeface="Kaiti TC" charset="-120"/>
                <a:ea typeface="Kaiti TC" charset="-120"/>
                <a:cs typeface="Kaiti TC" charset="-120"/>
              </a:rPr>
              <a:t>盡最大可能</a:t>
            </a:r>
            <a:r>
              <a:rPr lang="zh-TW" altLang="en-US" sz="4000" dirty="0">
                <a:solidFill>
                  <a:srgbClr val="C00000"/>
                </a:solidFill>
                <a:latin typeface="Kaiti TC" charset="-120"/>
                <a:ea typeface="Kaiti TC" charset="-120"/>
                <a:cs typeface="Kaiti TC" charset="-120"/>
              </a:rPr>
              <a:t>減少自己孩子碰手機</a:t>
            </a:r>
            <a:r>
              <a:rPr lang="zh-TW" altLang="en-US" sz="4000" dirty="0">
                <a:latin typeface="Kaiti TC" charset="-120"/>
                <a:ea typeface="Kaiti TC" charset="-120"/>
                <a:cs typeface="Kaiti TC" charset="-120"/>
              </a:rPr>
              <a:t>的時間</a:t>
            </a:r>
            <a:endParaRPr lang="en-US" altLang="zh-TW" sz="4000" dirty="0">
              <a:latin typeface="Kaiti TC" charset="-120"/>
              <a:ea typeface="Kaiti TC" charset="-120"/>
              <a:cs typeface="Kaiti TC" charset="-120"/>
            </a:endParaRPr>
          </a:p>
          <a:p>
            <a:endParaRPr lang="zh-TW" altLang="en-US" sz="4000" dirty="0">
              <a:latin typeface="Kaiti TC" charset="-120"/>
              <a:ea typeface="Kaiti TC" charset="-120"/>
              <a:cs typeface="Kaiti TC" charset="-120"/>
            </a:endParaRPr>
          </a:p>
          <a:p>
            <a:r>
              <a:rPr lang="zh-TW" altLang="en-US" sz="4000" dirty="0">
                <a:latin typeface="Kaiti TC" charset="-120"/>
                <a:ea typeface="Kaiti TC" charset="-120"/>
                <a:cs typeface="Kaiti TC" charset="-120"/>
              </a:rPr>
              <a:t>雇用</a:t>
            </a:r>
            <a:r>
              <a:rPr lang="zh-TW" altLang="en-US" sz="4000" dirty="0">
                <a:solidFill>
                  <a:srgbClr val="C00000"/>
                </a:solidFill>
                <a:latin typeface="Kaiti TC" charset="-120"/>
                <a:ea typeface="Kaiti TC" charset="-120"/>
                <a:cs typeface="Kaiti TC" charset="-120"/>
              </a:rPr>
              <a:t>行為科學</a:t>
            </a:r>
            <a:r>
              <a:rPr lang="zh-TW" altLang="en-US" sz="4000" dirty="0">
                <a:latin typeface="Kaiti TC" charset="-120"/>
                <a:ea typeface="Kaiti TC" charset="-120"/>
                <a:cs typeface="Kaiti TC" charset="-120"/>
              </a:rPr>
              <a:t>和</a:t>
            </a:r>
            <a:r>
              <a:rPr lang="zh-TW" altLang="en-US" sz="4000" dirty="0">
                <a:solidFill>
                  <a:srgbClr val="C00000"/>
                </a:solidFill>
                <a:latin typeface="Kaiti TC" charset="-120"/>
                <a:ea typeface="Kaiti TC" charset="-120"/>
                <a:cs typeface="Kaiti TC" charset="-120"/>
              </a:rPr>
              <a:t>腦科學專家</a:t>
            </a:r>
            <a:br>
              <a:rPr lang="en-US" altLang="zh-TW" sz="4000" dirty="0">
                <a:solidFill>
                  <a:srgbClr val="C00000"/>
                </a:solidFill>
                <a:latin typeface="Kaiti TC" charset="-120"/>
                <a:ea typeface="Kaiti TC" charset="-120"/>
                <a:cs typeface="Kaiti TC" charset="-120"/>
              </a:rPr>
            </a:br>
            <a:r>
              <a:rPr lang="zh-TW" altLang="en-US" sz="4000" dirty="0">
                <a:latin typeface="Kaiti TC" charset="-120"/>
                <a:ea typeface="Kaiti TC" charset="-120"/>
                <a:cs typeface="Kaiti TC" charset="-120"/>
              </a:rPr>
              <a:t>在他們精心設計的獎勵機制之下</a:t>
            </a:r>
            <a:br>
              <a:rPr lang="en-US" altLang="zh-TW" sz="4000" dirty="0">
                <a:latin typeface="Kaiti TC" charset="-120"/>
                <a:ea typeface="Kaiti TC" charset="-120"/>
                <a:cs typeface="Kaiti TC" charset="-120"/>
              </a:rPr>
            </a:br>
            <a:r>
              <a:rPr lang="zh-TW" altLang="en-US" sz="4000" dirty="0">
                <a:latin typeface="Kaiti TC" charset="-120"/>
                <a:ea typeface="Kaiti TC" charset="-120"/>
                <a:cs typeface="Kaiti TC" charset="-120"/>
              </a:rPr>
              <a:t>我們普通人的「</a:t>
            </a:r>
            <a:r>
              <a:rPr lang="zh-TW" altLang="en-US" sz="4000" dirty="0">
                <a:solidFill>
                  <a:srgbClr val="C00000"/>
                </a:solidFill>
                <a:latin typeface="Kaiti TC" charset="-120"/>
                <a:ea typeface="Kaiti TC" charset="-120"/>
                <a:cs typeface="Kaiti TC" charset="-120"/>
              </a:rPr>
              <a:t>自制力</a:t>
            </a:r>
            <a:r>
              <a:rPr lang="zh-TW" altLang="en-US" sz="4000" dirty="0">
                <a:latin typeface="Kaiti TC" charset="-120"/>
                <a:ea typeface="Kaiti TC" charset="-120"/>
                <a:cs typeface="Kaiti TC" charset="-120"/>
              </a:rPr>
              <a:t>」形同小蝦米對抗大鯨魚</a:t>
            </a:r>
            <a:endParaRPr kumimoji="1" lang="zh-TW" altLang="en-US" sz="4000" dirty="0">
              <a:latin typeface="Kaiti TC" charset="-120"/>
              <a:ea typeface="Kaiti TC" charset="-120"/>
              <a:cs typeface="Kaiti TC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2256976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1239500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15621000" cy="1143000"/>
          </a:xfrm>
        </p:spPr>
        <p:txBody>
          <a:bodyPr/>
          <a:lstStyle/>
          <a:p>
            <a:r>
              <a:rPr lang="zh-TW" altLang="zh-TW" b="1" dirty="0">
                <a:solidFill>
                  <a:srgbClr val="C00000"/>
                </a:solidFill>
                <a:latin typeface="Kaiti TC" charset="-120"/>
                <a:ea typeface="Kaiti TC" charset="-120"/>
                <a:cs typeface="Kaiti TC" charset="-120"/>
              </a:rPr>
              <a:t>性別差異說明</a:t>
            </a:r>
            <a:endParaRPr kumimoji="1" lang="zh-TW" altLang="en-US" dirty="0">
              <a:solidFill>
                <a:srgbClr val="C00000"/>
              </a:solidFill>
              <a:latin typeface="Kaiti TC" charset="-120"/>
              <a:ea typeface="Kaiti TC" charset="-120"/>
              <a:cs typeface="Kaiti TC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600200"/>
            <a:ext cx="16230600" cy="4525963"/>
          </a:xfrm>
        </p:spPr>
        <p:txBody>
          <a:bodyPr>
            <a:normAutofit/>
          </a:bodyPr>
          <a:lstStyle/>
          <a:p>
            <a:r>
              <a:rPr lang="zh-TW" altLang="zh-TW" sz="4000" dirty="0">
                <a:latin typeface="Kaiti TC" charset="-120"/>
                <a:ea typeface="Kaiti TC" charset="-120"/>
                <a:cs typeface="Kaiti TC" charset="-120"/>
              </a:rPr>
              <a:t>女孩 → 傾向社交比較、外貌壓力</a:t>
            </a:r>
            <a:br>
              <a:rPr lang="en-US" altLang="zh-TW" sz="4000" dirty="0">
                <a:latin typeface="Kaiti TC" charset="-120"/>
                <a:ea typeface="Kaiti TC" charset="-120"/>
                <a:cs typeface="Kaiti TC" charset="-120"/>
              </a:rPr>
            </a:br>
            <a:r>
              <a:rPr lang="en-US" altLang="zh-TW" sz="4000" dirty="0">
                <a:latin typeface="Kaiti TC" charset="-120"/>
                <a:ea typeface="Kaiti TC" charset="-120"/>
                <a:cs typeface="Kaiti TC" charset="-120"/>
              </a:rPr>
              <a:t>                  </a:t>
            </a:r>
            <a:r>
              <a:rPr lang="zh-TW" altLang="zh-TW" sz="4000" dirty="0">
                <a:latin typeface="Kaiti TC" charset="-120"/>
                <a:ea typeface="Kaiti TC" charset="-120"/>
                <a:cs typeface="Kaiti TC" charset="-120"/>
              </a:rPr>
              <a:t>自我懷疑、憂鬱</a:t>
            </a:r>
            <a:endParaRPr lang="en-US" altLang="zh-TW" sz="4000" dirty="0">
              <a:latin typeface="Kaiti TC" charset="-120"/>
              <a:ea typeface="Kaiti TC" charset="-120"/>
              <a:cs typeface="Kaiti TC" charset="-120"/>
            </a:endParaRPr>
          </a:p>
          <a:p>
            <a:r>
              <a:rPr lang="zh-TW" altLang="zh-TW" sz="4000" dirty="0">
                <a:latin typeface="Kaiti TC" charset="-120"/>
                <a:ea typeface="Kaiti TC" charset="-120"/>
                <a:cs typeface="Kaiti TC" charset="-120"/>
              </a:rPr>
              <a:t>男孩 → 遊戲沉迷、色情沉浸</a:t>
            </a:r>
            <a:br>
              <a:rPr lang="en-US" altLang="zh-TW" sz="4000" dirty="0">
                <a:latin typeface="Kaiti TC" charset="-120"/>
                <a:ea typeface="Kaiti TC" charset="-120"/>
                <a:cs typeface="Kaiti TC" charset="-120"/>
              </a:rPr>
            </a:br>
            <a:r>
              <a:rPr lang="en-US" altLang="zh-TW" sz="4000" dirty="0">
                <a:latin typeface="Kaiti TC" charset="-120"/>
                <a:ea typeface="Kaiti TC" charset="-120"/>
                <a:cs typeface="Kaiti TC" charset="-120"/>
              </a:rPr>
              <a:t>                  </a:t>
            </a:r>
            <a:r>
              <a:rPr lang="zh-TW" altLang="zh-TW" sz="4000" dirty="0">
                <a:latin typeface="Kaiti TC" charset="-120"/>
                <a:ea typeface="Kaiti TC" charset="-120"/>
                <a:cs typeface="Kaiti TC" charset="-120"/>
              </a:rPr>
              <a:t>現實人際退縮</a:t>
            </a:r>
          </a:p>
          <a:p>
            <a:endParaRPr kumimoji="1" lang="zh-TW" altLang="en-US" sz="4000" dirty="0">
              <a:latin typeface="Kaiti TC" charset="-120"/>
              <a:ea typeface="Kaiti TC" charset="-120"/>
              <a:cs typeface="Kaiti TC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65761497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14630400" cy="1143000"/>
          </a:xfrm>
        </p:spPr>
        <p:txBody>
          <a:bodyPr>
            <a:noAutofit/>
          </a:bodyPr>
          <a:lstStyle/>
          <a:p>
            <a:r>
              <a:rPr lang="zh-TW" altLang="en-US" dirty="0">
                <a:solidFill>
                  <a:srgbClr val="C00000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時代警訊與「刺猴效應」屬靈剖析</a:t>
            </a:r>
            <a:endParaRPr kumimoji="1" lang="zh-TW" altLang="en-US" dirty="0">
              <a:solidFill>
                <a:srgbClr val="C00000"/>
              </a:solidFill>
              <a:latin typeface="Kaiti SC" panose="02010600040101010101" pitchFamily="2" charset="-122"/>
              <a:ea typeface="Kaiti SC" panose="02010600040101010101" pitchFamily="2" charset="-122"/>
              <a:cs typeface="Kaiti TC" charset="-120"/>
            </a:endParaRP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DC59B222-C601-0D86-261D-3DBF12250D7D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457200" y="1273644"/>
            <a:ext cx="16267595" cy="68634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zh-TW" altLang="zh-TW" sz="4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寓言體驗</a:t>
            </a:r>
            <a:r>
              <a:rPr kumimoji="0" lang="zh-TW" altLang="zh-TW" sz="4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：狹口木盒與甜果實的故事—</a:t>
            </a:r>
            <a:br>
              <a:rPr kumimoji="0" lang="en-US" altLang="zh-TW" sz="4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</a:br>
            <a:r>
              <a:rPr kumimoji="0" lang="zh-TW" altLang="zh-TW" sz="4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握緊拳頭就拿不出來，鬆開手才能得自由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zh-TW" altLang="zh-TW" sz="4000" b="1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多巴胺</a:t>
            </a:r>
            <a:r>
              <a:rPr kumimoji="0" lang="zh-TW" altLang="zh-TW" sz="4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與</a:t>
            </a:r>
            <a:r>
              <a:rPr kumimoji="0" lang="zh-TW" altLang="zh-TW" sz="4000" b="1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剝奪感</a:t>
            </a:r>
            <a:r>
              <a:rPr kumimoji="0" lang="zh-TW" altLang="zh-TW" sz="4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：當家長突然搶走手機時，</a:t>
            </a:r>
            <a:br>
              <a:rPr kumimoji="0" lang="en-US" altLang="zh-TW" sz="4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</a:br>
            <a:r>
              <a:rPr kumimoji="0" lang="zh-TW" altLang="zh-TW" sz="4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孩子大腦經歷的是</a:t>
            </a:r>
            <a:r>
              <a:rPr kumimoji="0" lang="zh-TW" altLang="zh-TW" sz="4000" b="0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強烈的物理性「剝奪痛感」</a:t>
            </a:r>
            <a:r>
              <a:rPr kumimoji="0" lang="zh-TW" altLang="zh-TW" sz="4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進而引發暴走與對立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zh-TW" altLang="zh-TW" sz="4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屬靈視角</a:t>
            </a:r>
            <a:r>
              <a:rPr kumimoji="0" lang="zh-TW" altLang="zh-TW" sz="4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：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zh-TW" altLang="zh-TW" sz="4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偶像的轄制</a:t>
            </a:r>
            <a:r>
              <a:rPr kumimoji="0" lang="zh-TW" altLang="zh-TW" sz="4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：「凡事我都可行，但無論哪一件，我總不受它的轄制。」</a:t>
            </a:r>
            <a:br>
              <a:rPr kumimoji="0" lang="en-US" altLang="zh-TW" sz="4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</a:br>
            <a:r>
              <a:rPr kumimoji="0" lang="zh-TW" altLang="en-US" sz="4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                          </a:t>
            </a:r>
            <a:r>
              <a:rPr kumimoji="0" lang="zh-TW" altLang="zh-TW" sz="4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（林多前書 6:12）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zh-TW" altLang="zh-TW" sz="4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真正的自由</a:t>
            </a:r>
            <a:r>
              <a:rPr kumimoji="0" lang="zh-TW" altLang="zh-TW" sz="4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：真正的勝過誘惑不是強權壓制，</a:t>
            </a:r>
            <a:br>
              <a:rPr kumimoji="0" lang="en-US" altLang="zh-TW" sz="4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</a:br>
            <a:r>
              <a:rPr kumimoji="0" lang="zh-TW" altLang="zh-TW" sz="4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而是</a:t>
            </a:r>
            <a:r>
              <a:rPr kumimoji="0" lang="zh-TW" altLang="zh-TW" sz="4000" b="0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靠著聖靈</a:t>
            </a:r>
            <a:r>
              <a:rPr kumimoji="0" lang="zh-TW" altLang="zh-TW" sz="4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在心中的工作，讓人</a:t>
            </a:r>
            <a:r>
              <a:rPr kumimoji="0" lang="zh-TW" altLang="zh-TW" sz="4000" b="0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自發性地「鬆開手」</a:t>
            </a:r>
            <a:r>
              <a:rPr kumimoji="0" lang="zh-TW" altLang="zh-TW" sz="4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，</a:t>
            </a:r>
            <a:br>
              <a:rPr kumimoji="0" lang="en-US" altLang="zh-TW" sz="4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</a:br>
            <a:r>
              <a:rPr kumimoji="0" lang="zh-TW" altLang="zh-TW" sz="4000" b="0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選擇更高價值的生命美德</a:t>
            </a:r>
            <a:r>
              <a:rPr kumimoji="0" lang="zh-TW" altLang="zh-TW" sz="4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Kaiti SC" panose="02010600040101010101" pitchFamily="2" charset="-122"/>
                <a:ea typeface="Kaiti SC" panose="02010600040101010101" pitchFamily="2" charset="-122"/>
              </a:rPr>
              <a:t>。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zh-TW" sz="4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Kaiti SC" panose="02010600040101010101" pitchFamily="2" charset="-122"/>
              <a:ea typeface="Kaiti SC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420559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8288000" cy="10279243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10591800" cy="1325562"/>
          </a:xfrm>
        </p:spPr>
        <p:txBody>
          <a:bodyPr>
            <a:normAutofit/>
          </a:bodyPr>
          <a:lstStyle/>
          <a:p>
            <a:r>
              <a:rPr lang="zh-TW" altLang="en-US" sz="5400" b="1" dirty="0">
                <a:solidFill>
                  <a:srgbClr val="C00000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破解刺猴效應</a:t>
            </a:r>
            <a:endParaRPr kumimoji="1" lang="zh-TW" altLang="en-US" sz="5400" dirty="0">
              <a:solidFill>
                <a:srgbClr val="C00000"/>
              </a:solidFill>
              <a:latin typeface="Kaiti SC" panose="02010600040101010101" pitchFamily="2" charset="-122"/>
              <a:ea typeface="Kaiti SC" panose="02010600040101010101" pitchFamily="2" charset="-122"/>
              <a:cs typeface="Kaiti TC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600200"/>
            <a:ext cx="15544800" cy="6515100"/>
          </a:xfrm>
        </p:spPr>
        <p:txBody>
          <a:bodyPr>
            <a:noAutofit/>
          </a:bodyPr>
          <a:lstStyle/>
          <a:p>
            <a:r>
              <a:rPr lang="zh-TW" altLang="en-US" sz="4000" b="1" dirty="0">
                <a:latin typeface="Kaiti SC" panose="02010600040101010101" pitchFamily="2" charset="-122"/>
                <a:ea typeface="Kaiti SC" panose="02010600040101010101" pitchFamily="2" charset="-122"/>
              </a:rPr>
              <a:t>「軟著陸」三部曲：從「強行奪取」到「引導鬆手」</a:t>
            </a:r>
            <a:endParaRPr lang="zh-TW" altLang="en-US" sz="4000" dirty="0">
              <a:latin typeface="Kaiti SC" panose="02010600040101010101" pitchFamily="2" charset="-122"/>
              <a:ea typeface="Kaiti SC" panose="02010600040101010101" pitchFamily="2" charset="-122"/>
            </a:endParaRPr>
          </a:p>
          <a:p>
            <a:pPr lvl="1"/>
            <a:r>
              <a:rPr lang="zh-TW" altLang="en-US" sz="4000" b="1" dirty="0">
                <a:solidFill>
                  <a:srgbClr val="C00000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預告與預期</a:t>
            </a:r>
            <a:r>
              <a:rPr lang="zh-TW" altLang="en-US" sz="4000" b="1" dirty="0">
                <a:latin typeface="Kaiti SC" panose="02010600040101010101" pitchFamily="2" charset="-122"/>
                <a:ea typeface="Kaiti SC" panose="02010600040101010101" pitchFamily="2" charset="-122"/>
              </a:rPr>
              <a:t>（</a:t>
            </a:r>
            <a:r>
              <a:rPr lang="en-US" altLang="zh-TW" sz="4000" b="1" dirty="0">
                <a:latin typeface="Kaiti SC" panose="02010600040101010101" pitchFamily="2" charset="-122"/>
                <a:ea typeface="Kaiti SC" panose="02010600040101010101" pitchFamily="2" charset="-122"/>
              </a:rPr>
              <a:t>Advance Notice</a:t>
            </a:r>
            <a:r>
              <a:rPr lang="zh-TW" altLang="en-US" sz="4000" b="1" dirty="0">
                <a:latin typeface="Kaiti SC" panose="02010600040101010101" pitchFamily="2" charset="-122"/>
                <a:ea typeface="Kaiti SC" panose="02010600040101010101" pitchFamily="2" charset="-122"/>
              </a:rPr>
              <a:t>）</a:t>
            </a:r>
            <a:r>
              <a:rPr lang="zh-TW" altLang="en-US" sz="4000" dirty="0">
                <a:latin typeface="Kaiti SC" panose="02010600040101010101" pitchFamily="2" charset="-122"/>
                <a:ea typeface="Kaiti SC" panose="02010600040101010101" pitchFamily="2" charset="-122"/>
              </a:rPr>
              <a:t>：提前 </a:t>
            </a:r>
            <a:r>
              <a:rPr lang="en-US" altLang="zh-TW" sz="4000" dirty="0">
                <a:latin typeface="Kaiti SC" panose="02010600040101010101" pitchFamily="2" charset="-122"/>
                <a:ea typeface="Kaiti SC" panose="02010600040101010101" pitchFamily="2" charset="-122"/>
              </a:rPr>
              <a:t>5 </a:t>
            </a:r>
            <a:r>
              <a:rPr lang="zh-TW" altLang="en-US" sz="4000" dirty="0">
                <a:latin typeface="Kaiti SC" panose="02010600040101010101" pitchFamily="2" charset="-122"/>
                <a:ea typeface="Kaiti SC" panose="02010600040101010101" pitchFamily="2" charset="-122"/>
              </a:rPr>
              <a:t>分鐘下達「預告計時」，給予大腦緩衝時間處理落差。</a:t>
            </a:r>
          </a:p>
          <a:p>
            <a:pPr lvl="1"/>
            <a:r>
              <a:rPr lang="zh-TW" altLang="en-US" sz="4000" b="1" dirty="0">
                <a:solidFill>
                  <a:srgbClr val="C00000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情緒同理</a:t>
            </a:r>
            <a:r>
              <a:rPr lang="zh-TW" altLang="en-US" sz="4000" b="1" dirty="0">
                <a:latin typeface="Kaiti SC" panose="02010600040101010101" pitchFamily="2" charset="-122"/>
                <a:ea typeface="Kaiti SC" panose="02010600040101010101" pitchFamily="2" charset="-122"/>
              </a:rPr>
              <a:t>（</a:t>
            </a:r>
            <a:r>
              <a:rPr lang="en-US" altLang="zh-TW" sz="4000" b="1" dirty="0">
                <a:latin typeface="Kaiti SC" panose="02010600040101010101" pitchFamily="2" charset="-122"/>
                <a:ea typeface="Kaiti SC" panose="02010600040101010101" pitchFamily="2" charset="-122"/>
              </a:rPr>
              <a:t>Validation</a:t>
            </a:r>
            <a:r>
              <a:rPr lang="zh-TW" altLang="en-US" sz="4000" b="1" dirty="0">
                <a:latin typeface="Kaiti SC" panose="02010600040101010101" pitchFamily="2" charset="-122"/>
                <a:ea typeface="Kaiti SC" panose="02010600040101010101" pitchFamily="2" charset="-122"/>
              </a:rPr>
              <a:t>）</a:t>
            </a:r>
            <a:r>
              <a:rPr lang="zh-TW" altLang="en-US" sz="4000" dirty="0">
                <a:latin typeface="Kaiti SC" panose="02010600040101010101" pitchFamily="2" charset="-122"/>
                <a:ea typeface="Kaiti SC" panose="02010600040101010101" pitchFamily="2" charset="-122"/>
              </a:rPr>
              <a:t>：先認同孩子的感受（「這關真的很難打，我懂你還想玩」），降低防禦心。</a:t>
            </a:r>
          </a:p>
          <a:p>
            <a:pPr lvl="1"/>
            <a:r>
              <a:rPr lang="zh-TW" altLang="en-US" sz="4000" b="1" dirty="0">
                <a:solidFill>
                  <a:srgbClr val="C00000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提供更高價值的果實</a:t>
            </a:r>
            <a:r>
              <a:rPr lang="zh-TW" altLang="en-US" sz="4000" b="1" dirty="0">
                <a:latin typeface="Kaiti SC" panose="02010600040101010101" pitchFamily="2" charset="-122"/>
                <a:ea typeface="Kaiti SC" panose="02010600040101010101" pitchFamily="2" charset="-122"/>
              </a:rPr>
              <a:t>（</a:t>
            </a:r>
            <a:r>
              <a:rPr lang="en-US" altLang="zh-TW" sz="4000" b="1" dirty="0">
                <a:latin typeface="Kaiti SC" panose="02010600040101010101" pitchFamily="2" charset="-122"/>
                <a:ea typeface="Kaiti SC" panose="02010600040101010101" pitchFamily="2" charset="-122"/>
              </a:rPr>
              <a:t>Higher-Value Alternatives</a:t>
            </a:r>
            <a:r>
              <a:rPr lang="zh-TW" altLang="en-US" sz="4000" b="1" dirty="0">
                <a:latin typeface="Kaiti SC" panose="02010600040101010101" pitchFamily="2" charset="-122"/>
                <a:ea typeface="Kaiti SC" panose="02010600040101010101" pitchFamily="2" charset="-122"/>
              </a:rPr>
              <a:t>）</a:t>
            </a:r>
            <a:r>
              <a:rPr lang="zh-TW" altLang="en-US" sz="4000" dirty="0">
                <a:latin typeface="Kaiti SC" panose="02010600040101010101" pitchFamily="2" charset="-122"/>
                <a:ea typeface="Kaiti SC" panose="02010600040101010101" pitchFamily="2" charset="-122"/>
              </a:rPr>
              <a:t>：猴子鬆手是因為看到更大的香蕉。父母高質量的實體陪伴（運動、桌遊、家庭夜）就是那個「更高價值的果實」。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TW" altLang="en-US" sz="4000" dirty="0">
              <a:latin typeface="Kaiti SC" panose="02010600040101010101" pitchFamily="2" charset="-122"/>
              <a:ea typeface="Kaiti SC" panose="02010600040101010101" pitchFamily="2" charset="-122"/>
              <a:cs typeface="Kaiti TC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65471443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-5886814">
            <a:off x="14372010" y="-2471519"/>
            <a:ext cx="6880660" cy="5960372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5306442">
            <a:off x="-2411630" y="6622932"/>
            <a:ext cx="6880660" cy="5960372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2418653" y="2134050"/>
            <a:ext cx="13584043" cy="65765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079"/>
              </a:lnSpc>
            </a:pPr>
            <a:r>
              <a:rPr lang="en-US" sz="11999" spc="-167" dirty="0" err="1">
                <a:solidFill>
                  <a:srgbClr val="FF1616"/>
                </a:solidFill>
                <a:ea typeface="Now Bold"/>
              </a:rPr>
              <a:t>矯正性情緒經驗</a:t>
            </a:r>
            <a:endParaRPr lang="en-US" sz="11999" spc="-167" dirty="0">
              <a:solidFill>
                <a:srgbClr val="FF1616"/>
              </a:solidFill>
              <a:ea typeface="Now Bold"/>
            </a:endParaRPr>
          </a:p>
          <a:p>
            <a:pPr algn="ctr">
              <a:lnSpc>
                <a:spcPts val="11990"/>
              </a:lnSpc>
            </a:pPr>
            <a:r>
              <a:rPr lang="en-US" sz="11000" spc="-154" dirty="0" err="1">
                <a:ea typeface="Now Bold"/>
              </a:rPr>
              <a:t>撒瑪利亞婦人</a:t>
            </a:r>
            <a:endParaRPr lang="en-US" sz="11000" spc="-154" dirty="0">
              <a:ea typeface="Now Bold"/>
            </a:endParaRPr>
          </a:p>
          <a:p>
            <a:pPr algn="ctr">
              <a:lnSpc>
                <a:spcPts val="6104"/>
              </a:lnSpc>
            </a:pPr>
            <a:r>
              <a:rPr lang="en-US" sz="5600" spc="-78" dirty="0">
                <a:ea typeface="Now Bold"/>
              </a:rPr>
              <a:t>（約翰福音4:7-10、13-26、28-29）</a:t>
            </a:r>
          </a:p>
          <a:p>
            <a:pPr algn="ctr">
              <a:lnSpc>
                <a:spcPts val="13079"/>
              </a:lnSpc>
            </a:pPr>
            <a:r>
              <a:rPr lang="en-US" sz="11999" spc="-167" dirty="0" err="1">
                <a:ea typeface="Now Bold"/>
              </a:rPr>
              <a:t>撒該</a:t>
            </a:r>
            <a:endParaRPr lang="en-US" sz="11999" spc="-167" dirty="0">
              <a:ea typeface="Now Bold"/>
            </a:endParaRPr>
          </a:p>
          <a:p>
            <a:pPr algn="ctr">
              <a:lnSpc>
                <a:spcPts val="6976"/>
              </a:lnSpc>
            </a:pPr>
            <a:r>
              <a:rPr lang="en-US" sz="6400" spc="-89" dirty="0">
                <a:ea typeface="Now Bold"/>
              </a:rPr>
              <a:t>（路加19:１～10節)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1306415" y="3018752"/>
            <a:ext cx="6351643" cy="4312172"/>
            <a:chOff x="0" y="57149"/>
            <a:chExt cx="8468857" cy="5749563"/>
          </a:xfrm>
        </p:grpSpPr>
        <p:sp>
          <p:nvSpPr>
            <p:cNvPr id="3" name="TextBox 3"/>
            <p:cNvSpPr txBox="1"/>
            <p:nvPr/>
          </p:nvSpPr>
          <p:spPr>
            <a:xfrm>
              <a:off x="0" y="57149"/>
              <a:ext cx="8468857" cy="436016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5135"/>
                </a:lnSpc>
              </a:pPr>
              <a:r>
                <a:rPr lang="en-US" sz="4755" dirty="0" err="1">
                  <a:solidFill>
                    <a:srgbClr val="FF1616"/>
                  </a:solidFill>
                  <a:latin typeface="Kaiti SC" panose="02010600040101010101" pitchFamily="2" charset="-122"/>
                  <a:ea typeface="Kaiti SC" panose="02010600040101010101" pitchFamily="2" charset="-122"/>
                </a:rPr>
                <a:t>承諾</a:t>
              </a:r>
              <a:r>
                <a:rPr lang="zh-TW" altLang="en-US" sz="4755" dirty="0">
                  <a:latin typeface="Kaiti SC" panose="02010600040101010101" pitchFamily="2" charset="-122"/>
                  <a:ea typeface="Kaiti SC" panose="02010600040101010101" pitchFamily="2" charset="-122"/>
                </a:rPr>
                <a:t>「關機帶來契機」</a:t>
              </a:r>
            </a:p>
            <a:p>
              <a:pPr>
                <a:lnSpc>
                  <a:spcPts val="5135"/>
                </a:lnSpc>
              </a:pPr>
              <a:r>
                <a:rPr lang="zh-TW" altLang="en-US" sz="4755" dirty="0">
                  <a:latin typeface="Kaiti SC" panose="02010600040101010101" pitchFamily="2" charset="-122"/>
                  <a:ea typeface="Kaiti SC" panose="02010600040101010101" pitchFamily="2" charset="-122"/>
                </a:rPr>
                <a:t>加強內在價值，</a:t>
              </a:r>
            </a:p>
            <a:p>
              <a:pPr>
                <a:lnSpc>
                  <a:spcPts val="5135"/>
                </a:lnSpc>
              </a:pPr>
              <a:r>
                <a:rPr lang="zh-TW" altLang="en-US" sz="4755" dirty="0">
                  <a:latin typeface="Kaiti SC" panose="02010600040101010101" pitchFamily="2" charset="-122"/>
                  <a:ea typeface="Kaiti SC" panose="02010600040101010101" pitchFamily="2" charset="-122"/>
                </a:rPr>
                <a:t>設定外在界限</a:t>
              </a:r>
              <a:r>
                <a:rPr lang="en-US" altLang="zh-TW" sz="4755" dirty="0">
                  <a:latin typeface="Kaiti SC" panose="02010600040101010101" pitchFamily="2" charset="-122"/>
                  <a:ea typeface="Kaiti SC" panose="02010600040101010101" pitchFamily="2" charset="-122"/>
                </a:rPr>
                <a:t>,</a:t>
              </a:r>
            </a:p>
            <a:p>
              <a:pPr>
                <a:lnSpc>
                  <a:spcPts val="5135"/>
                </a:lnSpc>
              </a:pPr>
              <a:r>
                <a:rPr lang="zh-TW" altLang="en-US" sz="4755" dirty="0">
                  <a:latin typeface="Kaiti SC" panose="02010600040101010101" pitchFamily="2" charset="-122"/>
                  <a:ea typeface="Kaiti SC" panose="02010600040101010101" pitchFamily="2" charset="-122"/>
                </a:rPr>
                <a:t>造就更深連結家庭關係</a:t>
              </a:r>
            </a:p>
            <a:p>
              <a:pPr>
                <a:lnSpc>
                  <a:spcPts val="5135"/>
                </a:lnSpc>
              </a:pPr>
              <a:r>
                <a:rPr lang="en-US" sz="4755" dirty="0" err="1">
                  <a:solidFill>
                    <a:srgbClr val="FFFFFF"/>
                  </a:solidFill>
                  <a:latin typeface="Kaiti SC" panose="02010600040101010101" pitchFamily="2" charset="-122"/>
                  <a:ea typeface="Kaiti SC" panose="02010600040101010101" pitchFamily="2" charset="-122"/>
                </a:rPr>
                <a:t>係</a:t>
              </a:r>
              <a:endParaRPr lang="en-US" sz="4755" dirty="0">
                <a:solidFill>
                  <a:srgbClr val="FFFFFF"/>
                </a:solidFill>
                <a:latin typeface="Kaiti SC" panose="02010600040101010101" pitchFamily="2" charset="-122"/>
                <a:ea typeface="Kaiti SC" panose="02010600040101010101" pitchFamily="2" charset="-122"/>
              </a:endParaRPr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5359294"/>
              <a:ext cx="8468857" cy="44741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>
                <a:lnSpc>
                  <a:spcPts val="2853"/>
                </a:lnSpc>
                <a:spcBef>
                  <a:spcPct val="0"/>
                </a:spcBef>
              </a:pPr>
              <a:endParaRPr/>
            </a:p>
          </p:txBody>
        </p:sp>
      </p:grpSp>
      <p:pic>
        <p:nvPicPr>
          <p:cNvPr id="5" name="Picture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-3680857">
            <a:off x="15462515" y="7732672"/>
            <a:ext cx="3707870" cy="2994105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3"/>
          <a:srcRect t="5195" r="7662" b="5195"/>
          <a:stretch>
            <a:fillRect/>
          </a:stretch>
        </p:blipFill>
        <p:spPr>
          <a:xfrm>
            <a:off x="-642101" y="762377"/>
            <a:ext cx="11616063" cy="8229600"/>
          </a:xfrm>
          <a:prstGeom prst="rect">
            <a:avLst/>
          </a:prstGeom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FCFF3E7-A968-4288-DE18-8C181AC65D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5400" b="1" dirty="0">
                <a:solidFill>
                  <a:srgbClr val="C00000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夫妻隊友合一</a:t>
            </a:r>
            <a:endParaRPr kumimoji="1" lang="zh-TW" altLang="en-US" sz="5400" dirty="0">
              <a:solidFill>
                <a:srgbClr val="C00000"/>
              </a:solidFill>
              <a:latin typeface="Kaiti SC" panose="02010600040101010101" pitchFamily="2" charset="-122"/>
              <a:ea typeface="Kaiti SC" panose="02010600040101010101" pitchFamily="2" charset="-122"/>
            </a:endParaRP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26D46EAD-4725-EFD8-6C22-25B9EDE712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17678400" cy="7429500"/>
          </a:xfrm>
        </p:spPr>
        <p:txBody>
          <a:bodyPr>
            <a:normAutofit/>
          </a:bodyPr>
          <a:lstStyle/>
          <a:p>
            <a:r>
              <a:rPr lang="zh-TW" altLang="en-US" sz="4400" b="1" dirty="0">
                <a:solidFill>
                  <a:srgbClr val="C00000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破除對立</a:t>
            </a:r>
            <a:r>
              <a:rPr lang="zh-TW" altLang="en-US" sz="4400" dirty="0">
                <a:latin typeface="Kaiti SC" panose="02010600040101010101" pitchFamily="2" charset="-122"/>
                <a:ea typeface="Kaiti SC" panose="02010600040101010101" pitchFamily="2" charset="-122"/>
              </a:rPr>
              <a:t>：不做「黑臉</a:t>
            </a:r>
            <a:r>
              <a:rPr lang="en-US" altLang="zh-TW" sz="4400" dirty="0">
                <a:latin typeface="Kaiti SC" panose="02010600040101010101" pitchFamily="2" charset="-122"/>
                <a:ea typeface="Kaiti SC" panose="02010600040101010101" pitchFamily="2" charset="-122"/>
              </a:rPr>
              <a:t>/</a:t>
            </a:r>
            <a:r>
              <a:rPr lang="zh-TW" altLang="en-US" sz="4400" dirty="0">
                <a:latin typeface="Kaiti SC" panose="02010600040101010101" pitchFamily="2" charset="-122"/>
                <a:ea typeface="Kaiti SC" panose="02010600040101010101" pitchFamily="2" charset="-122"/>
              </a:rPr>
              <a:t>白臉」，互相接棒救援（傳 </a:t>
            </a:r>
            <a:r>
              <a:rPr lang="en-US" altLang="zh-TW" sz="4400" dirty="0">
                <a:latin typeface="Kaiti SC" panose="02010600040101010101" pitchFamily="2" charset="-122"/>
                <a:ea typeface="Kaiti SC" panose="02010600040101010101" pitchFamily="2" charset="-122"/>
              </a:rPr>
              <a:t>4:10</a:t>
            </a:r>
            <a:r>
              <a:rPr lang="zh-TW" altLang="en-US" sz="4400" dirty="0">
                <a:latin typeface="Kaiti SC" panose="02010600040101010101" pitchFamily="2" charset="-122"/>
                <a:ea typeface="Kaiti SC" panose="02010600040101010101" pitchFamily="2" charset="-122"/>
              </a:rPr>
              <a:t>）</a:t>
            </a:r>
            <a:br>
              <a:rPr lang="en-US" altLang="zh-TW" sz="4400" dirty="0">
                <a:latin typeface="Kaiti SC" panose="02010600040101010101" pitchFamily="2" charset="-122"/>
                <a:ea typeface="Kaiti SC" panose="02010600040101010101" pitchFamily="2" charset="-122"/>
              </a:rPr>
            </a:br>
            <a:r>
              <a:rPr lang="zh-TW" altLang="en-US" sz="4400" dirty="0">
                <a:latin typeface="Kaiti SC" panose="02010600040101010101" pitchFamily="2" charset="-122"/>
                <a:ea typeface="Kaiti SC" panose="02010600040101010101" pitchFamily="2" charset="-122"/>
              </a:rPr>
              <a:t>「若是跌倒，這人可以扶起他的同伴；若孤身一人跌倒，沒有別人扶起他，這人就有禍了！」</a:t>
            </a:r>
          </a:p>
          <a:p>
            <a:pPr marL="0" indent="0">
              <a:buNone/>
            </a:pPr>
            <a:r>
              <a:rPr lang="en-US" altLang="zh-TW" sz="4400" dirty="0">
                <a:latin typeface="Kaiti SC" panose="02010600040101010101" pitchFamily="2" charset="-122"/>
                <a:ea typeface="Kaiti SC" panose="02010600040101010101" pitchFamily="2" charset="-122"/>
              </a:rPr>
              <a:t>• </a:t>
            </a:r>
            <a:r>
              <a:rPr lang="zh-TW" altLang="en-US" sz="4400" b="1" dirty="0">
                <a:solidFill>
                  <a:srgbClr val="C00000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分工配合</a:t>
            </a:r>
            <a:r>
              <a:rPr lang="zh-TW" altLang="en-US" sz="4400" dirty="0">
                <a:latin typeface="Kaiti SC" panose="02010600040101010101" pitchFamily="2" charset="-122"/>
                <a:ea typeface="Kaiti SC" panose="02010600040101010101" pitchFamily="2" charset="-122"/>
              </a:rPr>
              <a:t>：一人溫柔守界線，一人接應實體陪伴。</a:t>
            </a:r>
          </a:p>
          <a:p>
            <a:r>
              <a:rPr lang="zh-TW" altLang="en-US" sz="4400" dirty="0">
                <a:latin typeface="Kaiti SC" panose="02010600040101010101" pitchFamily="2" charset="-122"/>
                <a:ea typeface="Kaiti SC" panose="02010600040101010101" pitchFamily="2" charset="-122"/>
              </a:rPr>
              <a:t>夫妻</a:t>
            </a:r>
            <a:r>
              <a:rPr lang="zh-TW" altLang="en-US" sz="4400" dirty="0">
                <a:solidFill>
                  <a:srgbClr val="C00000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救援暗號</a:t>
            </a:r>
            <a:r>
              <a:rPr lang="zh-TW" altLang="en-US" sz="4400" dirty="0">
                <a:latin typeface="Kaiti SC" panose="02010600040101010101" pitchFamily="2" charset="-122"/>
                <a:ea typeface="Kaiti SC" panose="02010600040101010101" pitchFamily="2" charset="-122"/>
              </a:rPr>
              <a:t>討論</a:t>
            </a:r>
            <a:endParaRPr kumimoji="1" lang="zh-TW" altLang="en-US" sz="4400" dirty="0">
              <a:latin typeface="Kaiti SC" panose="02010600040101010101" pitchFamily="2" charset="-122"/>
              <a:ea typeface="Kaiti SC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052783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AD9820-170C-5A2B-2D18-649455485E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79177F5E-5248-42DC-F563-017850ABB8E8}"/>
              </a:ext>
            </a:extLst>
          </p:cNvPr>
          <p:cNvSpPr/>
          <p:nvPr/>
        </p:nvSpPr>
        <p:spPr>
          <a:xfrm>
            <a:off x="13131932" y="5788054"/>
            <a:ext cx="6728087" cy="5121756"/>
          </a:xfrm>
          <a:custGeom>
            <a:avLst/>
            <a:gdLst/>
            <a:ahLst/>
            <a:cxnLst/>
            <a:rect l="l" t="t" r="r" b="b"/>
            <a:pathLst>
              <a:path w="6728087" h="5121756">
                <a:moveTo>
                  <a:pt x="0" y="0"/>
                </a:moveTo>
                <a:lnTo>
                  <a:pt x="6728087" y="0"/>
                </a:lnTo>
                <a:lnTo>
                  <a:pt x="6728087" y="5121757"/>
                </a:lnTo>
                <a:lnTo>
                  <a:pt x="0" y="512175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zh-TW" altLang="en-US"/>
          </a:p>
        </p:txBody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id="{8290D9B9-6498-439F-900E-704E3DD6D6EB}"/>
              </a:ext>
            </a:extLst>
          </p:cNvPr>
          <p:cNvSpPr/>
          <p:nvPr/>
        </p:nvSpPr>
        <p:spPr>
          <a:xfrm rot="453274" flipH="1">
            <a:off x="-470416" y="9135524"/>
            <a:ext cx="6359034" cy="2302953"/>
          </a:xfrm>
          <a:custGeom>
            <a:avLst/>
            <a:gdLst/>
            <a:ahLst/>
            <a:cxnLst/>
            <a:rect l="l" t="t" r="r" b="b"/>
            <a:pathLst>
              <a:path w="6359034" h="2302953">
                <a:moveTo>
                  <a:pt x="6359034" y="0"/>
                </a:moveTo>
                <a:lnTo>
                  <a:pt x="0" y="0"/>
                </a:lnTo>
                <a:lnTo>
                  <a:pt x="0" y="2302952"/>
                </a:lnTo>
                <a:lnTo>
                  <a:pt x="6359034" y="2302952"/>
                </a:lnTo>
                <a:lnTo>
                  <a:pt x="6359034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zh-TW" altLang="en-US"/>
          </a:p>
        </p:txBody>
      </p:sp>
      <p:sp>
        <p:nvSpPr>
          <p:cNvPr id="4" name="Freeform 4">
            <a:extLst>
              <a:ext uri="{FF2B5EF4-FFF2-40B4-BE49-F238E27FC236}">
                <a16:creationId xmlns:a16="http://schemas.microsoft.com/office/drawing/2014/main" id="{7961930D-E248-1F38-5617-BA1179F8B36E}"/>
              </a:ext>
            </a:extLst>
          </p:cNvPr>
          <p:cNvSpPr/>
          <p:nvPr/>
        </p:nvSpPr>
        <p:spPr>
          <a:xfrm flipV="1">
            <a:off x="12857917" y="-744079"/>
            <a:ext cx="5897674" cy="4114800"/>
          </a:xfrm>
          <a:custGeom>
            <a:avLst/>
            <a:gdLst/>
            <a:ahLst/>
            <a:cxnLst/>
            <a:rect l="l" t="t" r="r" b="b"/>
            <a:pathLst>
              <a:path w="5897674" h="4114800">
                <a:moveTo>
                  <a:pt x="0" y="4114800"/>
                </a:moveTo>
                <a:lnTo>
                  <a:pt x="5897674" y="4114800"/>
                </a:lnTo>
                <a:lnTo>
                  <a:pt x="5897674" y="0"/>
                </a:lnTo>
                <a:lnTo>
                  <a:pt x="0" y="0"/>
                </a:lnTo>
                <a:lnTo>
                  <a:pt x="0" y="4114800"/>
                </a:lnTo>
                <a:close/>
              </a:path>
            </a:pathLst>
          </a:custGeom>
          <a:blipFill>
            <a:blip>
              <a:alphaModFix amt="7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zh-TW" altLang="en-US"/>
          </a:p>
        </p:txBody>
      </p:sp>
      <p:sp>
        <p:nvSpPr>
          <p:cNvPr id="5" name="Freeform 5">
            <a:extLst>
              <a:ext uri="{FF2B5EF4-FFF2-40B4-BE49-F238E27FC236}">
                <a16:creationId xmlns:a16="http://schemas.microsoft.com/office/drawing/2014/main" id="{811F0F1A-286A-2316-1FAC-6BCCA084159B}"/>
              </a:ext>
            </a:extLst>
          </p:cNvPr>
          <p:cNvSpPr/>
          <p:nvPr/>
        </p:nvSpPr>
        <p:spPr>
          <a:xfrm rot="1229423">
            <a:off x="-598452" y="63356"/>
            <a:ext cx="2756826" cy="3644841"/>
          </a:xfrm>
          <a:custGeom>
            <a:avLst/>
            <a:gdLst/>
            <a:ahLst/>
            <a:cxnLst/>
            <a:rect l="l" t="t" r="r" b="b"/>
            <a:pathLst>
              <a:path w="2756826" h="3644841">
                <a:moveTo>
                  <a:pt x="0" y="0"/>
                </a:moveTo>
                <a:lnTo>
                  <a:pt x="2756825" y="0"/>
                </a:lnTo>
                <a:lnTo>
                  <a:pt x="2756825" y="3644842"/>
                </a:lnTo>
                <a:lnTo>
                  <a:pt x="0" y="364484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6" name="Freeform 6">
            <a:extLst>
              <a:ext uri="{FF2B5EF4-FFF2-40B4-BE49-F238E27FC236}">
                <a16:creationId xmlns:a16="http://schemas.microsoft.com/office/drawing/2014/main" id="{CCBD0DBF-82C2-8D33-B6BA-D2E84707C2A2}"/>
              </a:ext>
            </a:extLst>
          </p:cNvPr>
          <p:cNvSpPr/>
          <p:nvPr/>
        </p:nvSpPr>
        <p:spPr>
          <a:xfrm rot="-2761100" flipH="1">
            <a:off x="16106436" y="566712"/>
            <a:ext cx="2572884" cy="3502688"/>
          </a:xfrm>
          <a:custGeom>
            <a:avLst/>
            <a:gdLst/>
            <a:ahLst/>
            <a:cxnLst/>
            <a:rect l="l" t="t" r="r" b="b"/>
            <a:pathLst>
              <a:path w="2572884" h="3502688">
                <a:moveTo>
                  <a:pt x="2572884" y="0"/>
                </a:moveTo>
                <a:lnTo>
                  <a:pt x="0" y="0"/>
                </a:lnTo>
                <a:lnTo>
                  <a:pt x="0" y="3502689"/>
                </a:lnTo>
                <a:lnTo>
                  <a:pt x="2572884" y="3502689"/>
                </a:lnTo>
                <a:lnTo>
                  <a:pt x="2572884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7" name="TextBox 7">
            <a:extLst>
              <a:ext uri="{FF2B5EF4-FFF2-40B4-BE49-F238E27FC236}">
                <a16:creationId xmlns:a16="http://schemas.microsoft.com/office/drawing/2014/main" id="{6E7DCE96-9060-8D2C-6790-965A497A69C2}"/>
              </a:ext>
            </a:extLst>
          </p:cNvPr>
          <p:cNvSpPr txBox="1"/>
          <p:nvPr/>
        </p:nvSpPr>
        <p:spPr>
          <a:xfrm>
            <a:off x="2940100" y="1084721"/>
            <a:ext cx="10872303" cy="19989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6331"/>
              </a:lnSpc>
              <a:spcBef>
                <a:spcPct val="0"/>
              </a:spcBef>
            </a:pPr>
            <a:r>
              <a:rPr lang="en-US" sz="11665">
                <a:solidFill>
                  <a:srgbClr val="416B7A"/>
                </a:solidFill>
                <a:latin typeface="Knewave"/>
                <a:ea typeface="Knewave"/>
                <a:cs typeface="Knewave"/>
                <a:sym typeface="Knewave"/>
              </a:rPr>
              <a:t>給家長愛的叮嚀</a:t>
            </a:r>
          </a:p>
        </p:txBody>
      </p:sp>
      <p:sp>
        <p:nvSpPr>
          <p:cNvPr id="8" name="TextBox 8">
            <a:extLst>
              <a:ext uri="{FF2B5EF4-FFF2-40B4-BE49-F238E27FC236}">
                <a16:creationId xmlns:a16="http://schemas.microsoft.com/office/drawing/2014/main" id="{A6616FD5-9D92-156A-3673-9BAF16114DC4}"/>
              </a:ext>
            </a:extLst>
          </p:cNvPr>
          <p:cNvSpPr txBox="1"/>
          <p:nvPr/>
        </p:nvSpPr>
        <p:spPr>
          <a:xfrm>
            <a:off x="2940100" y="3505995"/>
            <a:ext cx="12299235" cy="53958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765"/>
              </a:lnSpc>
            </a:pPr>
            <a:r>
              <a:rPr lang="en-US" sz="7689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1.. 全然的陪伴</a:t>
            </a:r>
          </a:p>
          <a:p>
            <a:pPr algn="l">
              <a:lnSpc>
                <a:spcPts val="10765"/>
              </a:lnSpc>
            </a:pPr>
            <a:r>
              <a:rPr lang="en-US" sz="7689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2.手機回歸到工具</a:t>
            </a:r>
          </a:p>
          <a:p>
            <a:pPr algn="l">
              <a:lnSpc>
                <a:spcPts val="10765"/>
              </a:lnSpc>
            </a:pPr>
            <a:r>
              <a:rPr lang="en-US" sz="7689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3.邀請其他家庭創意活動</a:t>
            </a:r>
          </a:p>
          <a:p>
            <a:pPr algn="l">
              <a:lnSpc>
                <a:spcPts val="10765"/>
              </a:lnSpc>
              <a:spcBef>
                <a:spcPct val="0"/>
              </a:spcBef>
            </a:pPr>
            <a:endParaRPr lang="en-US" sz="7689">
              <a:solidFill>
                <a:srgbClr val="000000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</p:spTree>
    <p:extLst>
      <p:ext uri="{BB962C8B-B14F-4D97-AF65-F5344CB8AC3E}">
        <p14:creationId xmlns:p14="http://schemas.microsoft.com/office/powerpoint/2010/main" val="361518166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9867900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15773400" cy="1143000"/>
          </a:xfrm>
        </p:spPr>
        <p:txBody>
          <a:bodyPr>
            <a:normAutofit/>
          </a:bodyPr>
          <a:lstStyle/>
          <a:p>
            <a:r>
              <a:rPr lang="zh-TW" altLang="en-US" dirty="0">
                <a:latin typeface="Kaiti SC" panose="02010600040101010101" pitchFamily="2" charset="-122"/>
                <a:ea typeface="Kaiti SC" panose="02010600040101010101" pitchFamily="2" charset="-122"/>
              </a:rPr>
              <a:t>家庭共建與</a:t>
            </a:r>
            <a:r>
              <a:rPr lang="en-US" altLang="zh-TW" dirty="0">
                <a:latin typeface="Kaiti SC" panose="02010600040101010101" pitchFamily="2" charset="-122"/>
                <a:ea typeface="Kaiti SC" panose="02010600040101010101" pitchFamily="2" charset="-122"/>
              </a:rPr>
              <a:t>《</a:t>
            </a:r>
            <a:r>
              <a:rPr lang="zh-TW" altLang="en-US" dirty="0">
                <a:solidFill>
                  <a:srgbClr val="C00000"/>
                </a:solidFill>
                <a:latin typeface="Kaiti SC" panose="02010600040101010101" pitchFamily="2" charset="-122"/>
                <a:ea typeface="Kaiti SC" panose="02010600040101010101" pitchFamily="2" charset="-122"/>
              </a:rPr>
              <a:t>家庭數位合作公約</a:t>
            </a:r>
            <a:r>
              <a:rPr lang="en-US" altLang="zh-TW" dirty="0">
                <a:latin typeface="Kaiti SC" panose="02010600040101010101" pitchFamily="2" charset="-122"/>
                <a:ea typeface="Kaiti SC" panose="02010600040101010101" pitchFamily="2" charset="-122"/>
              </a:rPr>
              <a:t>》</a:t>
            </a:r>
            <a:endParaRPr kumimoji="1" lang="zh-TW" altLang="en-US" dirty="0">
              <a:latin typeface="Kaiti SC" panose="02010600040101010101" pitchFamily="2" charset="-122"/>
              <a:ea typeface="Kaiti SC" panose="02010600040101010101" pitchFamily="2" charset="-122"/>
              <a:cs typeface="Kaiti TC" charset="-120"/>
            </a:endParaRPr>
          </a:p>
        </p:txBody>
      </p:sp>
      <p:pic>
        <p:nvPicPr>
          <p:cNvPr id="10" name="內容版面配置區 9">
            <a:extLst>
              <a:ext uri="{FF2B5EF4-FFF2-40B4-BE49-F238E27FC236}">
                <a16:creationId xmlns:a16="http://schemas.microsoft.com/office/drawing/2014/main" id="{FA2D93F1-C6FC-DAFE-A9E7-B2D3BF3CE7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411" y="1257300"/>
            <a:ext cx="15917989" cy="830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64556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453274" flipH="1">
            <a:off x="-470416" y="9135524"/>
            <a:ext cx="6359034" cy="2302953"/>
          </a:xfrm>
          <a:custGeom>
            <a:avLst/>
            <a:gdLst/>
            <a:ahLst/>
            <a:cxnLst/>
            <a:rect l="l" t="t" r="r" b="b"/>
            <a:pathLst>
              <a:path w="6359034" h="2302953">
                <a:moveTo>
                  <a:pt x="6359034" y="0"/>
                </a:moveTo>
                <a:lnTo>
                  <a:pt x="0" y="0"/>
                </a:lnTo>
                <a:lnTo>
                  <a:pt x="0" y="2302952"/>
                </a:lnTo>
                <a:lnTo>
                  <a:pt x="6359034" y="2302952"/>
                </a:lnTo>
                <a:lnTo>
                  <a:pt x="6359034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zh-TW" altLang="en-US"/>
          </a:p>
        </p:txBody>
      </p:sp>
      <p:sp>
        <p:nvSpPr>
          <p:cNvPr id="3" name="Freeform 3"/>
          <p:cNvSpPr/>
          <p:nvPr/>
        </p:nvSpPr>
        <p:spPr>
          <a:xfrm flipV="1">
            <a:off x="12857917" y="-744079"/>
            <a:ext cx="5897674" cy="4114800"/>
          </a:xfrm>
          <a:custGeom>
            <a:avLst/>
            <a:gdLst/>
            <a:ahLst/>
            <a:cxnLst/>
            <a:rect l="l" t="t" r="r" b="b"/>
            <a:pathLst>
              <a:path w="5897674" h="4114800">
                <a:moveTo>
                  <a:pt x="0" y="4114800"/>
                </a:moveTo>
                <a:lnTo>
                  <a:pt x="5897674" y="4114800"/>
                </a:lnTo>
                <a:lnTo>
                  <a:pt x="5897674" y="0"/>
                </a:lnTo>
                <a:lnTo>
                  <a:pt x="0" y="0"/>
                </a:lnTo>
                <a:lnTo>
                  <a:pt x="0" y="4114800"/>
                </a:lnTo>
                <a:close/>
              </a:path>
            </a:pathLst>
          </a:custGeom>
          <a:blipFill>
            <a:blip>
              <a:alphaModFix amt="7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zh-TW" altLang="en-US"/>
          </a:p>
        </p:txBody>
      </p:sp>
      <p:sp>
        <p:nvSpPr>
          <p:cNvPr id="4" name="Freeform 4"/>
          <p:cNvSpPr/>
          <p:nvPr/>
        </p:nvSpPr>
        <p:spPr>
          <a:xfrm rot="1229423">
            <a:off x="-598452" y="63356"/>
            <a:ext cx="2756826" cy="3644841"/>
          </a:xfrm>
          <a:custGeom>
            <a:avLst/>
            <a:gdLst/>
            <a:ahLst/>
            <a:cxnLst/>
            <a:rect l="l" t="t" r="r" b="b"/>
            <a:pathLst>
              <a:path w="2756826" h="3644841">
                <a:moveTo>
                  <a:pt x="0" y="0"/>
                </a:moveTo>
                <a:lnTo>
                  <a:pt x="2756825" y="0"/>
                </a:lnTo>
                <a:lnTo>
                  <a:pt x="2756825" y="3644842"/>
                </a:lnTo>
                <a:lnTo>
                  <a:pt x="0" y="364484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5" name="Freeform 5"/>
          <p:cNvSpPr/>
          <p:nvPr/>
        </p:nvSpPr>
        <p:spPr>
          <a:xfrm rot="-2761100" flipH="1">
            <a:off x="16106436" y="566712"/>
            <a:ext cx="2572884" cy="3502688"/>
          </a:xfrm>
          <a:custGeom>
            <a:avLst/>
            <a:gdLst/>
            <a:ahLst/>
            <a:cxnLst/>
            <a:rect l="l" t="t" r="r" b="b"/>
            <a:pathLst>
              <a:path w="2572884" h="3502688">
                <a:moveTo>
                  <a:pt x="2572884" y="0"/>
                </a:moveTo>
                <a:lnTo>
                  <a:pt x="0" y="0"/>
                </a:lnTo>
                <a:lnTo>
                  <a:pt x="0" y="3502689"/>
                </a:lnTo>
                <a:lnTo>
                  <a:pt x="2572884" y="3502689"/>
                </a:lnTo>
                <a:lnTo>
                  <a:pt x="2572884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6" name="TextBox 6"/>
          <p:cNvSpPr txBox="1"/>
          <p:nvPr/>
        </p:nvSpPr>
        <p:spPr>
          <a:xfrm>
            <a:off x="1946797" y="1208546"/>
            <a:ext cx="14394406" cy="68962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864"/>
              </a:lnSpc>
            </a:pPr>
            <a:r>
              <a:rPr lang="en-US" sz="5617">
                <a:solidFill>
                  <a:srgbClr val="000000"/>
                </a:solidFill>
                <a:latin typeface="Knewave"/>
                <a:ea typeface="Knewave"/>
                <a:cs typeface="Knewave"/>
                <a:sym typeface="Knewave"/>
              </a:rPr>
              <a:t>健康的大腦</a:t>
            </a:r>
          </a:p>
          <a:p>
            <a:pPr algn="ctr">
              <a:lnSpc>
                <a:spcPts val="7864"/>
              </a:lnSpc>
            </a:pPr>
            <a:r>
              <a:rPr lang="en-US" sz="5617">
                <a:solidFill>
                  <a:srgbClr val="000000"/>
                </a:solidFill>
                <a:latin typeface="Knewave"/>
                <a:ea typeface="Knewave"/>
                <a:cs typeface="Knewave"/>
                <a:sym typeface="Knewave"/>
              </a:rPr>
              <a:t>1.自由自在地玩耍：敏感期 </a:t>
            </a:r>
          </a:p>
          <a:p>
            <a:pPr algn="ctr">
              <a:lnSpc>
                <a:spcPts val="7864"/>
              </a:lnSpc>
            </a:pPr>
            <a:endParaRPr lang="en-US" sz="5617">
              <a:solidFill>
                <a:srgbClr val="000000"/>
              </a:solidFill>
              <a:latin typeface="Knewave"/>
              <a:ea typeface="Knewave"/>
              <a:cs typeface="Knewave"/>
              <a:sym typeface="Knewave"/>
            </a:endParaRPr>
          </a:p>
          <a:p>
            <a:pPr algn="ctr">
              <a:lnSpc>
                <a:spcPts val="7864"/>
              </a:lnSpc>
            </a:pPr>
            <a:r>
              <a:rPr lang="en-US" sz="5617">
                <a:solidFill>
                  <a:srgbClr val="000000"/>
                </a:solidFill>
                <a:latin typeface="Knewave"/>
                <a:ea typeface="Knewave"/>
                <a:cs typeface="Knewave"/>
                <a:sym typeface="Knewave"/>
              </a:rPr>
              <a:t>2.調整節奏與他人同步活動</a:t>
            </a:r>
          </a:p>
          <a:p>
            <a:pPr algn="ctr">
              <a:lnSpc>
                <a:spcPts val="7864"/>
              </a:lnSpc>
            </a:pPr>
            <a:endParaRPr lang="en-US" sz="5617">
              <a:solidFill>
                <a:srgbClr val="000000"/>
              </a:solidFill>
              <a:latin typeface="Knewave"/>
              <a:ea typeface="Knewave"/>
              <a:cs typeface="Knewave"/>
              <a:sym typeface="Knewave"/>
            </a:endParaRPr>
          </a:p>
          <a:p>
            <a:pPr algn="ctr">
              <a:lnSpc>
                <a:spcPts val="7864"/>
              </a:lnSpc>
            </a:pPr>
            <a:r>
              <a:rPr lang="en-US" sz="5617">
                <a:solidFill>
                  <a:srgbClr val="000000"/>
                </a:solidFill>
                <a:latin typeface="Knewave"/>
                <a:ea typeface="Knewave"/>
                <a:cs typeface="Knewave"/>
                <a:sym typeface="Knewave"/>
              </a:rPr>
              <a:t>3.進行社會學習。</a:t>
            </a:r>
          </a:p>
          <a:p>
            <a:pPr algn="ctr">
              <a:lnSpc>
                <a:spcPts val="7864"/>
              </a:lnSpc>
              <a:spcBef>
                <a:spcPct val="0"/>
              </a:spcBef>
            </a:pPr>
            <a:endParaRPr lang="en-US" sz="5617">
              <a:solidFill>
                <a:srgbClr val="000000"/>
              </a:solidFill>
              <a:latin typeface="Knewave"/>
              <a:ea typeface="Knewave"/>
              <a:cs typeface="Knewave"/>
              <a:sym typeface="Knewave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544741" y="1298638"/>
            <a:ext cx="12492363" cy="8455842"/>
          </a:xfrm>
          <a:custGeom>
            <a:avLst/>
            <a:gdLst/>
            <a:ahLst/>
            <a:cxnLst/>
            <a:rect l="l" t="t" r="r" b="b"/>
            <a:pathLst>
              <a:path w="12492363" h="8455842">
                <a:moveTo>
                  <a:pt x="0" y="0"/>
                </a:moveTo>
                <a:lnTo>
                  <a:pt x="12492362" y="0"/>
                </a:lnTo>
                <a:lnTo>
                  <a:pt x="12492362" y="8455842"/>
                </a:lnTo>
                <a:lnTo>
                  <a:pt x="0" y="845584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466" r="-2625" b="-3056"/>
            </a:stretch>
          </a:blipFill>
        </p:spPr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7823C5-E1C0-1C94-7F3A-C41C6D0076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6C035AE5-4CB1-4D5E-BACC-9AC2D81E753C}"/>
              </a:ext>
            </a:extLst>
          </p:cNvPr>
          <p:cNvSpPr/>
          <p:nvPr/>
        </p:nvSpPr>
        <p:spPr>
          <a:xfrm>
            <a:off x="13131932" y="5788054"/>
            <a:ext cx="6728087" cy="5121756"/>
          </a:xfrm>
          <a:custGeom>
            <a:avLst/>
            <a:gdLst/>
            <a:ahLst/>
            <a:cxnLst/>
            <a:rect l="l" t="t" r="r" b="b"/>
            <a:pathLst>
              <a:path w="6728087" h="5121756">
                <a:moveTo>
                  <a:pt x="0" y="0"/>
                </a:moveTo>
                <a:lnTo>
                  <a:pt x="6728087" y="0"/>
                </a:lnTo>
                <a:lnTo>
                  <a:pt x="6728087" y="5121757"/>
                </a:lnTo>
                <a:lnTo>
                  <a:pt x="0" y="512175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zh-TW" altLang="en-US"/>
          </a:p>
        </p:txBody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id="{9D2C66F8-1D06-A6D4-DFBF-82050C584276}"/>
              </a:ext>
            </a:extLst>
          </p:cNvPr>
          <p:cNvSpPr/>
          <p:nvPr/>
        </p:nvSpPr>
        <p:spPr>
          <a:xfrm rot="453274" flipH="1">
            <a:off x="-470416" y="9135524"/>
            <a:ext cx="6359034" cy="2302953"/>
          </a:xfrm>
          <a:custGeom>
            <a:avLst/>
            <a:gdLst/>
            <a:ahLst/>
            <a:cxnLst/>
            <a:rect l="l" t="t" r="r" b="b"/>
            <a:pathLst>
              <a:path w="6359034" h="2302953">
                <a:moveTo>
                  <a:pt x="6359034" y="0"/>
                </a:moveTo>
                <a:lnTo>
                  <a:pt x="0" y="0"/>
                </a:lnTo>
                <a:lnTo>
                  <a:pt x="0" y="2302952"/>
                </a:lnTo>
                <a:lnTo>
                  <a:pt x="6359034" y="2302952"/>
                </a:lnTo>
                <a:lnTo>
                  <a:pt x="6359034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zh-TW" altLang="en-US"/>
          </a:p>
        </p:txBody>
      </p:sp>
      <p:sp>
        <p:nvSpPr>
          <p:cNvPr id="4" name="Freeform 4">
            <a:extLst>
              <a:ext uri="{FF2B5EF4-FFF2-40B4-BE49-F238E27FC236}">
                <a16:creationId xmlns:a16="http://schemas.microsoft.com/office/drawing/2014/main" id="{39C38A62-9111-653E-AE30-A609208CCC94}"/>
              </a:ext>
            </a:extLst>
          </p:cNvPr>
          <p:cNvSpPr/>
          <p:nvPr/>
        </p:nvSpPr>
        <p:spPr>
          <a:xfrm flipV="1">
            <a:off x="12857917" y="-744079"/>
            <a:ext cx="5897674" cy="4114800"/>
          </a:xfrm>
          <a:custGeom>
            <a:avLst/>
            <a:gdLst/>
            <a:ahLst/>
            <a:cxnLst/>
            <a:rect l="l" t="t" r="r" b="b"/>
            <a:pathLst>
              <a:path w="5897674" h="4114800">
                <a:moveTo>
                  <a:pt x="0" y="4114800"/>
                </a:moveTo>
                <a:lnTo>
                  <a:pt x="5897674" y="4114800"/>
                </a:lnTo>
                <a:lnTo>
                  <a:pt x="5897674" y="0"/>
                </a:lnTo>
                <a:lnTo>
                  <a:pt x="0" y="0"/>
                </a:lnTo>
                <a:lnTo>
                  <a:pt x="0" y="4114800"/>
                </a:lnTo>
                <a:close/>
              </a:path>
            </a:pathLst>
          </a:custGeom>
          <a:blipFill>
            <a:blip>
              <a:alphaModFix amt="7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zh-TW" altLang="en-US"/>
          </a:p>
        </p:txBody>
      </p:sp>
      <p:sp>
        <p:nvSpPr>
          <p:cNvPr id="5" name="Freeform 5">
            <a:extLst>
              <a:ext uri="{FF2B5EF4-FFF2-40B4-BE49-F238E27FC236}">
                <a16:creationId xmlns:a16="http://schemas.microsoft.com/office/drawing/2014/main" id="{9A619427-AD8B-D3C7-E308-5E691AA3937E}"/>
              </a:ext>
            </a:extLst>
          </p:cNvPr>
          <p:cNvSpPr/>
          <p:nvPr/>
        </p:nvSpPr>
        <p:spPr>
          <a:xfrm rot="1229423">
            <a:off x="-598452" y="63356"/>
            <a:ext cx="2756826" cy="3644841"/>
          </a:xfrm>
          <a:custGeom>
            <a:avLst/>
            <a:gdLst/>
            <a:ahLst/>
            <a:cxnLst/>
            <a:rect l="l" t="t" r="r" b="b"/>
            <a:pathLst>
              <a:path w="2756826" h="3644841">
                <a:moveTo>
                  <a:pt x="0" y="0"/>
                </a:moveTo>
                <a:lnTo>
                  <a:pt x="2756825" y="0"/>
                </a:lnTo>
                <a:lnTo>
                  <a:pt x="2756825" y="3644842"/>
                </a:lnTo>
                <a:lnTo>
                  <a:pt x="0" y="364484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6" name="Freeform 6">
            <a:extLst>
              <a:ext uri="{FF2B5EF4-FFF2-40B4-BE49-F238E27FC236}">
                <a16:creationId xmlns:a16="http://schemas.microsoft.com/office/drawing/2014/main" id="{EF492755-F3EA-0B29-C7F7-CF6BBA2C64A8}"/>
              </a:ext>
            </a:extLst>
          </p:cNvPr>
          <p:cNvSpPr/>
          <p:nvPr/>
        </p:nvSpPr>
        <p:spPr>
          <a:xfrm rot="-2761100" flipH="1">
            <a:off x="16106436" y="566712"/>
            <a:ext cx="2572884" cy="3502688"/>
          </a:xfrm>
          <a:custGeom>
            <a:avLst/>
            <a:gdLst/>
            <a:ahLst/>
            <a:cxnLst/>
            <a:rect l="l" t="t" r="r" b="b"/>
            <a:pathLst>
              <a:path w="2572884" h="3502688">
                <a:moveTo>
                  <a:pt x="2572884" y="0"/>
                </a:moveTo>
                <a:lnTo>
                  <a:pt x="0" y="0"/>
                </a:lnTo>
                <a:lnTo>
                  <a:pt x="0" y="3502689"/>
                </a:lnTo>
                <a:lnTo>
                  <a:pt x="2572884" y="3502689"/>
                </a:lnTo>
                <a:lnTo>
                  <a:pt x="2572884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7" name="TextBox 7">
            <a:extLst>
              <a:ext uri="{FF2B5EF4-FFF2-40B4-BE49-F238E27FC236}">
                <a16:creationId xmlns:a16="http://schemas.microsoft.com/office/drawing/2014/main" id="{7E90798A-C1E4-E3FD-5521-07C89ABF9591}"/>
              </a:ext>
            </a:extLst>
          </p:cNvPr>
          <p:cNvSpPr txBox="1"/>
          <p:nvPr/>
        </p:nvSpPr>
        <p:spPr>
          <a:xfrm>
            <a:off x="2940100" y="1084721"/>
            <a:ext cx="10872303" cy="19989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6331"/>
              </a:lnSpc>
              <a:spcBef>
                <a:spcPct val="0"/>
              </a:spcBef>
            </a:pPr>
            <a:r>
              <a:rPr lang="en-US" sz="11665">
                <a:solidFill>
                  <a:srgbClr val="416B7A"/>
                </a:solidFill>
                <a:latin typeface="Knewave"/>
                <a:ea typeface="Knewave"/>
                <a:cs typeface="Knewave"/>
                <a:sym typeface="Knewave"/>
              </a:rPr>
              <a:t>聰明4C教養法</a:t>
            </a:r>
          </a:p>
        </p:txBody>
      </p:sp>
      <p:sp>
        <p:nvSpPr>
          <p:cNvPr id="8" name="TextBox 8">
            <a:extLst>
              <a:ext uri="{FF2B5EF4-FFF2-40B4-BE49-F238E27FC236}">
                <a16:creationId xmlns:a16="http://schemas.microsoft.com/office/drawing/2014/main" id="{9193B036-2EB0-7F90-3CEA-6AF10369B3B5}"/>
              </a:ext>
            </a:extLst>
          </p:cNvPr>
          <p:cNvSpPr txBox="1"/>
          <p:nvPr/>
        </p:nvSpPr>
        <p:spPr>
          <a:xfrm>
            <a:off x="1779978" y="3528031"/>
            <a:ext cx="12299235" cy="49088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1509047" lvl="1" indent="-754524" algn="l">
              <a:lnSpc>
                <a:spcPts val="9785"/>
              </a:lnSpc>
              <a:buAutoNum type="arabicPeriod"/>
            </a:pPr>
            <a:r>
              <a:rPr lang="en-US" sz="6989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創意Creativity</a:t>
            </a:r>
          </a:p>
          <a:p>
            <a:pPr marL="1509047" lvl="1" indent="-754524" algn="l">
              <a:lnSpc>
                <a:spcPts val="9785"/>
              </a:lnSpc>
              <a:buAutoNum type="arabicPeriod"/>
            </a:pPr>
            <a:r>
              <a:rPr lang="en-US" sz="6989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溝通Communication</a:t>
            </a:r>
          </a:p>
          <a:p>
            <a:pPr marL="1509047" lvl="1" indent="-754524" algn="l">
              <a:lnSpc>
                <a:spcPts val="9785"/>
              </a:lnSpc>
              <a:buAutoNum type="arabicPeriod"/>
            </a:pPr>
            <a:r>
              <a:rPr lang="en-US" sz="6989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獨立判斷Critical Thinking</a:t>
            </a:r>
          </a:p>
          <a:p>
            <a:pPr marL="1509047" lvl="1" indent="-754524" algn="l">
              <a:lnSpc>
                <a:spcPts val="9785"/>
              </a:lnSpc>
              <a:spcBef>
                <a:spcPct val="0"/>
              </a:spcBef>
              <a:buAutoNum type="arabicPeriod"/>
            </a:pPr>
            <a:r>
              <a:rPr lang="en-US" sz="6989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合作Collaboration</a:t>
            </a:r>
          </a:p>
        </p:txBody>
      </p:sp>
    </p:spTree>
    <p:extLst>
      <p:ext uri="{BB962C8B-B14F-4D97-AF65-F5344CB8AC3E}">
        <p14:creationId xmlns:p14="http://schemas.microsoft.com/office/powerpoint/2010/main" val="374257963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289E92-21DD-BED6-A11A-260210A345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A2DBC106-F7FE-11D3-9D53-B48B814A85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592800" cy="10287000"/>
          </a:xfrm>
          <a:prstGeom prst="rect">
            <a:avLst/>
          </a:prstGeom>
        </p:spPr>
      </p:pic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BB83F2E7-14DC-3CD0-8397-FDE653BF5A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839200" cy="4525963"/>
          </a:xfrm>
        </p:spPr>
        <p:txBody>
          <a:bodyPr>
            <a:noAutofit/>
          </a:bodyPr>
          <a:lstStyle/>
          <a:p>
            <a:r>
              <a:rPr lang="zh-TW" altLang="en-US" sz="4000" dirty="0">
                <a:latin typeface="Kaiti TC" charset="-120"/>
                <a:ea typeface="Kaiti TC" charset="-120"/>
                <a:cs typeface="Kaiti TC" charset="-120"/>
              </a:rPr>
              <a:t>你要殷勤教訓你的兒女，無論你坐在家裡，行在路上，躺下、起來，都要談論這些話。」── 申命記 </a:t>
            </a:r>
            <a:r>
              <a:rPr lang="en-US" altLang="zh-TW" sz="4000" dirty="0">
                <a:latin typeface="Kaiti TC" charset="-120"/>
                <a:ea typeface="Kaiti TC" charset="-120"/>
                <a:cs typeface="Kaiti TC" charset="-120"/>
              </a:rPr>
              <a:t>6:7</a:t>
            </a:r>
            <a:br>
              <a:rPr lang="en-US" altLang="zh-TW" sz="4000" dirty="0">
                <a:latin typeface="Kaiti TC" charset="-120"/>
                <a:ea typeface="Kaiti TC" charset="-120"/>
                <a:cs typeface="Kaiti TC" charset="-120"/>
              </a:rPr>
            </a:br>
            <a:r>
              <a:rPr lang="zh-TW" altLang="en-US" sz="4000" dirty="0">
                <a:latin typeface="Kaiti TC" charset="-120"/>
                <a:ea typeface="Kaiti TC" charset="-120"/>
                <a:cs typeface="Kaiti TC" charset="-120"/>
              </a:rPr>
              <a:t>我們活在一個前所未有的世代，孩子在演算法中長大，在社群比較中塑形，在短影音裡尋找價值。</a:t>
            </a:r>
            <a:br>
              <a:rPr lang="zh-TW" altLang="en-US" sz="4000" dirty="0">
                <a:latin typeface="Kaiti TC" charset="-120"/>
                <a:ea typeface="Kaiti TC" charset="-120"/>
                <a:cs typeface="Kaiti TC" charset="-120"/>
              </a:rPr>
            </a:br>
            <a:r>
              <a:rPr lang="zh-TW" altLang="en-US" sz="4000" dirty="0">
                <a:latin typeface="Kaiti TC" charset="-120"/>
                <a:ea typeface="Kaiti TC" charset="-120"/>
                <a:cs typeface="Kaiti TC" charset="-120"/>
              </a:rPr>
              <a:t>他們不一定迷失，但如果我們沉默，他們很可能找不到回家的路。</a:t>
            </a:r>
            <a:br>
              <a:rPr lang="zh-TW" altLang="en-US" sz="4000" dirty="0">
                <a:latin typeface="Kaiti TC" charset="-120"/>
                <a:ea typeface="Kaiti TC" charset="-120"/>
                <a:cs typeface="Kaiti TC" charset="-120"/>
              </a:rPr>
            </a:br>
            <a:endParaRPr kumimoji="1" lang="zh-TW" altLang="en-US" sz="4000" dirty="0">
              <a:latin typeface="Kaiti TC" charset="-120"/>
              <a:ea typeface="Kaiti TC" charset="-120"/>
              <a:cs typeface="Kaiti TC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12373520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85462D-5A46-E0BA-74EC-4A1EFFE7CB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BCE43AAA-73D8-1F4E-AECC-C367AB196D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592800" cy="10477500"/>
          </a:xfrm>
          <a:prstGeom prst="rect">
            <a:avLst/>
          </a:prstGeom>
        </p:spPr>
      </p:pic>
      <p:sp>
        <p:nvSpPr>
          <p:cNvPr id="2" name="標題 1">
            <a:extLst>
              <a:ext uri="{FF2B5EF4-FFF2-40B4-BE49-F238E27FC236}">
                <a16:creationId xmlns:a16="http://schemas.microsoft.com/office/drawing/2014/main" id="{65B6EDE7-D300-5D16-D1DE-FDB11333C2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62D7CEF0-8B5F-6641-6BA5-5FF59E6A93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sz="3600" dirty="0">
                <a:latin typeface="Kaiti TC" charset="-120"/>
                <a:ea typeface="Kaiti TC" charset="-120"/>
                <a:cs typeface="Kaiti TC" charset="-120"/>
              </a:rPr>
              <a:t>「黑夜已深，白晝將近；我們就當脫去暗昧的行為，帶上光明的兵器。」── 羅馬書 </a:t>
            </a:r>
            <a:r>
              <a:rPr lang="en-US" altLang="zh-TW" sz="3600" dirty="0">
                <a:latin typeface="Kaiti TC" charset="-120"/>
                <a:ea typeface="Kaiti TC" charset="-120"/>
                <a:cs typeface="Kaiti TC" charset="-120"/>
              </a:rPr>
              <a:t>13:12</a:t>
            </a:r>
            <a:br>
              <a:rPr lang="en-US" altLang="zh-TW" sz="3600" dirty="0">
                <a:latin typeface="Kaiti TC" charset="-120"/>
                <a:ea typeface="Kaiti TC" charset="-120"/>
                <a:cs typeface="Kaiti TC" charset="-120"/>
              </a:rPr>
            </a:br>
            <a:endParaRPr kumimoji="1" lang="zh-TW" altLang="en-US" sz="3600" dirty="0">
              <a:latin typeface="Kaiti TC" charset="-120"/>
              <a:ea typeface="Kaiti TC" charset="-120"/>
              <a:cs typeface="Kaiti TC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828418542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B153C3-1CC3-EC41-1FED-B22F7949EC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50A7F05E-0F31-355E-437F-BAE94806C2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4300"/>
            <a:ext cx="18288000" cy="10820400"/>
          </a:xfrm>
          <a:prstGeom prst="rect">
            <a:avLst/>
          </a:prstGeom>
        </p:spPr>
      </p:pic>
      <p:sp>
        <p:nvSpPr>
          <p:cNvPr id="2" name="標題 1">
            <a:extLst>
              <a:ext uri="{FF2B5EF4-FFF2-40B4-BE49-F238E27FC236}">
                <a16:creationId xmlns:a16="http://schemas.microsoft.com/office/drawing/2014/main" id="{C25F7F3A-B297-996F-F19E-B968DC8A53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TW" altLang="en-US" sz="4000" dirty="0">
                <a:latin typeface="Kaiti TC" charset="-120"/>
                <a:ea typeface="Kaiti TC" charset="-120"/>
                <a:cs typeface="Kaiti TC" charset="-120"/>
              </a:rPr>
              <a:t>你願意覺醒？救拔被手機餵養的他？</a:t>
            </a:r>
            <a:endParaRPr kumimoji="1" lang="zh-TW" altLang="en-US" sz="4000" dirty="0">
              <a:latin typeface="Kaiti TC" charset="-120"/>
              <a:ea typeface="Kaiti TC" charset="-120"/>
              <a:cs typeface="Kaiti TC" charset="-120"/>
            </a:endParaRP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02869815-6410-40D3-E4D8-677B8C279A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zh-TW" altLang="en-US" dirty="0">
                <a:latin typeface="Kaiti TC" charset="-120"/>
                <a:ea typeface="Kaiti TC" charset="-120"/>
                <a:cs typeface="Kaiti TC" charset="-120"/>
              </a:rPr>
              <a:t>今天你願意為他們站立嗎？</a:t>
            </a:r>
            <a:br>
              <a:rPr lang="zh-TW" altLang="en-US" dirty="0">
                <a:latin typeface="Kaiti TC" charset="-120"/>
                <a:ea typeface="Kaiti TC" charset="-120"/>
                <a:cs typeface="Kaiti TC" charset="-120"/>
              </a:rPr>
            </a:br>
            <a:r>
              <a:rPr lang="zh-TW" altLang="en-US" dirty="0">
                <a:latin typeface="Kaiti TC" charset="-120"/>
                <a:ea typeface="Kaiti TC" charset="-120"/>
                <a:cs typeface="Kaiti TC" charset="-120"/>
              </a:rPr>
              <a:t>不是靠監控，不是靠禁止，而是用愛與智慧，牽住他們的心，走進他們的世界。</a:t>
            </a:r>
            <a:endParaRPr lang="en-US" altLang="zh-TW" dirty="0">
              <a:latin typeface="Kaiti TC" charset="-120"/>
              <a:ea typeface="Kaiti TC" charset="-120"/>
              <a:cs typeface="Kaiti TC" charset="-120"/>
            </a:endParaRPr>
          </a:p>
          <a:p>
            <a:r>
              <a:rPr lang="zh-TW" altLang="en-US" dirty="0">
                <a:latin typeface="Kaiti TC" charset="-120"/>
                <a:ea typeface="Kaiti TC" charset="-120"/>
                <a:cs typeface="Kaiti TC" charset="-120"/>
              </a:rPr>
              <a:t>這是一場文化的挑戰，也是信仰的回應。</a:t>
            </a:r>
            <a:br>
              <a:rPr lang="zh-TW" altLang="en-US" dirty="0">
                <a:latin typeface="Kaiti TC" charset="-120"/>
                <a:ea typeface="Kaiti TC" charset="-120"/>
                <a:cs typeface="Kaiti TC" charset="-120"/>
              </a:rPr>
            </a:br>
            <a:r>
              <a:rPr lang="zh-TW" altLang="en-US" dirty="0">
                <a:latin typeface="Kaiti TC" charset="-120"/>
                <a:ea typeface="Kaiti TC" charset="-120"/>
                <a:cs typeface="Kaiti TC" charset="-120"/>
              </a:rPr>
              <a:t>讓我們不只教孩子如何用手機，更教他們如何活出有方向、有信念、有真實關係、永恆生命的人生。</a:t>
            </a:r>
            <a:br>
              <a:rPr lang="zh-TW" altLang="en-US" dirty="0">
                <a:latin typeface="Kaiti TC" charset="-120"/>
                <a:ea typeface="Kaiti TC" charset="-120"/>
                <a:cs typeface="Kaiti TC" charset="-120"/>
              </a:rPr>
            </a:br>
            <a:endParaRPr kumimoji="1" lang="zh-TW" altLang="en-US" dirty="0">
              <a:latin typeface="Kaiti TC" charset="-120"/>
              <a:ea typeface="Kaiti TC" charset="-120"/>
              <a:cs typeface="Kaiti TC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57414726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675910" y="2283462"/>
            <a:ext cx="10241310" cy="64031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644"/>
              </a:lnSpc>
            </a:pPr>
            <a:r>
              <a:rPr lang="en-US" sz="4032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恢復神創造榮美形象成為生命大贏家</a:t>
            </a:r>
          </a:p>
          <a:p>
            <a:pPr algn="ctr">
              <a:lnSpc>
                <a:spcPts val="5644"/>
              </a:lnSpc>
            </a:pPr>
            <a:r>
              <a:rPr lang="en-US" sz="4032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並且穿上新人；這新人是照著神的形像造的，</a:t>
            </a:r>
          </a:p>
          <a:p>
            <a:pPr algn="ctr">
              <a:lnSpc>
                <a:spcPts val="5644"/>
              </a:lnSpc>
            </a:pPr>
            <a:r>
              <a:rPr lang="en-US" sz="4032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有真理的仁義和聖潔（弗4:24）</a:t>
            </a:r>
          </a:p>
          <a:p>
            <a:pPr algn="ctr">
              <a:lnSpc>
                <a:spcPts val="5644"/>
              </a:lnSpc>
            </a:pPr>
            <a:r>
              <a:rPr lang="en-US" sz="4032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•我要賜給你們一個新心，</a:t>
            </a:r>
          </a:p>
          <a:p>
            <a:pPr algn="ctr">
              <a:lnSpc>
                <a:spcPts val="5644"/>
              </a:lnSpc>
            </a:pPr>
            <a:r>
              <a:rPr lang="en-US" sz="4032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將新靈放在你們裡面（結36:26）</a:t>
            </a:r>
          </a:p>
          <a:p>
            <a:pPr algn="ctr">
              <a:lnSpc>
                <a:spcPts val="5644"/>
              </a:lnSpc>
            </a:pPr>
            <a:r>
              <a:rPr lang="en-US" sz="4032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•願賜平安的神親自使你們全然成聖</a:t>
            </a:r>
          </a:p>
          <a:p>
            <a:pPr algn="ctr">
              <a:lnSpc>
                <a:spcPts val="5644"/>
              </a:lnSpc>
            </a:pPr>
            <a:r>
              <a:rPr lang="en-US" sz="4032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又願你們的靈與魂與身子</a:t>
            </a:r>
          </a:p>
          <a:p>
            <a:pPr algn="ctr">
              <a:lnSpc>
                <a:spcPts val="5644"/>
              </a:lnSpc>
            </a:pPr>
            <a:r>
              <a:rPr lang="en-US" sz="4032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得蒙保守 （帖前書 5:23）</a:t>
            </a:r>
          </a:p>
          <a:p>
            <a:pPr algn="ctr">
              <a:lnSpc>
                <a:spcPts val="5644"/>
              </a:lnSpc>
              <a:spcBef>
                <a:spcPct val="0"/>
              </a:spcBef>
            </a:pPr>
            <a:endParaRPr lang="en-US" sz="4032">
              <a:solidFill>
                <a:srgbClr val="000000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11435660" y="2359662"/>
            <a:ext cx="4551575" cy="6076110"/>
          </a:xfrm>
          <a:custGeom>
            <a:avLst/>
            <a:gdLst/>
            <a:ahLst/>
            <a:cxnLst/>
            <a:rect l="l" t="t" r="r" b="b"/>
            <a:pathLst>
              <a:path w="4551575" h="6076110">
                <a:moveTo>
                  <a:pt x="0" y="0"/>
                </a:moveTo>
                <a:lnTo>
                  <a:pt x="4551575" y="0"/>
                </a:lnTo>
                <a:lnTo>
                  <a:pt x="4551575" y="6076109"/>
                </a:lnTo>
                <a:lnTo>
                  <a:pt x="0" y="607610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9235" r="-39970"/>
            </a:stretch>
          </a:blipFill>
        </p:spPr>
        <p:txBody>
          <a:bodyPr/>
          <a:lstStyle/>
          <a:p>
            <a:endParaRPr lang="zh-TW" altLang="en-US"/>
          </a:p>
        </p:txBody>
      </p:sp>
      <p:sp>
        <p:nvSpPr>
          <p:cNvPr id="4" name="TextBox 4"/>
          <p:cNvSpPr txBox="1"/>
          <p:nvPr/>
        </p:nvSpPr>
        <p:spPr>
          <a:xfrm>
            <a:off x="1316120" y="895350"/>
            <a:ext cx="9822656" cy="12025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844"/>
              </a:lnSpc>
              <a:spcBef>
                <a:spcPct val="0"/>
              </a:spcBef>
            </a:pPr>
            <a:r>
              <a:rPr lang="en-US" sz="7031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用愛移民孩子到真實世界</a:t>
            </a: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453274" flipH="1">
            <a:off x="-243961" y="8756950"/>
            <a:ext cx="6359034" cy="2302953"/>
          </a:xfrm>
          <a:custGeom>
            <a:avLst/>
            <a:gdLst/>
            <a:ahLst/>
            <a:cxnLst/>
            <a:rect l="l" t="t" r="r" b="b"/>
            <a:pathLst>
              <a:path w="6359034" h="2302953">
                <a:moveTo>
                  <a:pt x="6359034" y="0"/>
                </a:moveTo>
                <a:lnTo>
                  <a:pt x="0" y="0"/>
                </a:lnTo>
                <a:lnTo>
                  <a:pt x="0" y="2302953"/>
                </a:lnTo>
                <a:lnTo>
                  <a:pt x="6359034" y="2302953"/>
                </a:lnTo>
                <a:lnTo>
                  <a:pt x="6359034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zh-TW" altLang="en-US"/>
          </a:p>
        </p:txBody>
      </p:sp>
      <p:sp>
        <p:nvSpPr>
          <p:cNvPr id="3" name="Freeform 3"/>
          <p:cNvSpPr/>
          <p:nvPr/>
        </p:nvSpPr>
        <p:spPr>
          <a:xfrm flipV="1">
            <a:off x="12857917" y="-744079"/>
            <a:ext cx="5897674" cy="4114800"/>
          </a:xfrm>
          <a:custGeom>
            <a:avLst/>
            <a:gdLst/>
            <a:ahLst/>
            <a:cxnLst/>
            <a:rect l="l" t="t" r="r" b="b"/>
            <a:pathLst>
              <a:path w="5897674" h="4114800">
                <a:moveTo>
                  <a:pt x="0" y="4114800"/>
                </a:moveTo>
                <a:lnTo>
                  <a:pt x="5897674" y="4114800"/>
                </a:lnTo>
                <a:lnTo>
                  <a:pt x="5897674" y="0"/>
                </a:lnTo>
                <a:lnTo>
                  <a:pt x="0" y="0"/>
                </a:lnTo>
                <a:lnTo>
                  <a:pt x="0" y="4114800"/>
                </a:lnTo>
                <a:close/>
              </a:path>
            </a:pathLst>
          </a:custGeom>
          <a:blipFill>
            <a:blip>
              <a:alphaModFix amt="7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zh-TW" altLang="en-US"/>
          </a:p>
        </p:txBody>
      </p:sp>
      <p:sp>
        <p:nvSpPr>
          <p:cNvPr id="4" name="Freeform 4"/>
          <p:cNvSpPr/>
          <p:nvPr/>
        </p:nvSpPr>
        <p:spPr>
          <a:xfrm rot="1229423">
            <a:off x="-598452" y="63356"/>
            <a:ext cx="2756826" cy="3644841"/>
          </a:xfrm>
          <a:custGeom>
            <a:avLst/>
            <a:gdLst/>
            <a:ahLst/>
            <a:cxnLst/>
            <a:rect l="l" t="t" r="r" b="b"/>
            <a:pathLst>
              <a:path w="2756826" h="3644841">
                <a:moveTo>
                  <a:pt x="0" y="0"/>
                </a:moveTo>
                <a:lnTo>
                  <a:pt x="2756825" y="0"/>
                </a:lnTo>
                <a:lnTo>
                  <a:pt x="2756825" y="3644842"/>
                </a:lnTo>
                <a:lnTo>
                  <a:pt x="0" y="364484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5" name="Freeform 5"/>
          <p:cNvSpPr/>
          <p:nvPr/>
        </p:nvSpPr>
        <p:spPr>
          <a:xfrm rot="-2761100" flipH="1">
            <a:off x="16106436" y="566712"/>
            <a:ext cx="2572884" cy="3502688"/>
          </a:xfrm>
          <a:custGeom>
            <a:avLst/>
            <a:gdLst/>
            <a:ahLst/>
            <a:cxnLst/>
            <a:rect l="l" t="t" r="r" b="b"/>
            <a:pathLst>
              <a:path w="2572884" h="3502688">
                <a:moveTo>
                  <a:pt x="2572884" y="0"/>
                </a:moveTo>
                <a:lnTo>
                  <a:pt x="0" y="0"/>
                </a:lnTo>
                <a:lnTo>
                  <a:pt x="0" y="3502689"/>
                </a:lnTo>
                <a:lnTo>
                  <a:pt x="2572884" y="3502689"/>
                </a:lnTo>
                <a:lnTo>
                  <a:pt x="2572884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6" name="Freeform 6"/>
          <p:cNvSpPr/>
          <p:nvPr/>
        </p:nvSpPr>
        <p:spPr>
          <a:xfrm>
            <a:off x="6678605" y="4075409"/>
            <a:ext cx="3775567" cy="5833018"/>
          </a:xfrm>
          <a:custGeom>
            <a:avLst/>
            <a:gdLst/>
            <a:ahLst/>
            <a:cxnLst/>
            <a:rect l="l" t="t" r="r" b="b"/>
            <a:pathLst>
              <a:path w="3775567" h="5833018">
                <a:moveTo>
                  <a:pt x="0" y="0"/>
                </a:moveTo>
                <a:lnTo>
                  <a:pt x="3775567" y="0"/>
                </a:lnTo>
                <a:lnTo>
                  <a:pt x="3775567" y="5833017"/>
                </a:lnTo>
                <a:lnTo>
                  <a:pt x="0" y="5833017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2960" t="-255" b="-255"/>
            </a:stretch>
          </a:blipFill>
        </p:spPr>
        <p:txBody>
          <a:bodyPr/>
          <a:lstStyle/>
          <a:p>
            <a:endParaRPr lang="zh-TW" altLang="en-US"/>
          </a:p>
        </p:txBody>
      </p:sp>
      <p:sp>
        <p:nvSpPr>
          <p:cNvPr id="7" name="TextBox 7"/>
          <p:cNvSpPr txBox="1"/>
          <p:nvPr/>
        </p:nvSpPr>
        <p:spPr>
          <a:xfrm>
            <a:off x="1891804" y="632215"/>
            <a:ext cx="13914950" cy="34431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192"/>
              </a:lnSpc>
              <a:spcBef>
                <a:spcPct val="0"/>
              </a:spcBef>
            </a:pPr>
            <a:r>
              <a:rPr lang="en-US" sz="6566">
                <a:solidFill>
                  <a:srgbClr val="416B7A"/>
                </a:solidFill>
                <a:latin typeface="Knewave"/>
                <a:ea typeface="Knewave"/>
                <a:cs typeface="Knewave"/>
                <a:sym typeface="Knewave"/>
              </a:rPr>
              <a:t>《 </a:t>
            </a:r>
            <a:r>
              <a:rPr lang="en-US" sz="6566" u="sng">
                <a:solidFill>
                  <a:srgbClr val="416B7A"/>
                </a:solidFill>
                <a:latin typeface="Knewave"/>
                <a:ea typeface="Knewave"/>
                <a:cs typeface="Knewave"/>
                <a:sym typeface="Knewave"/>
                <a:hlinkClick r:id="rId7" tooltip="https://reurl.cc/GKDjGd"/>
              </a:rPr>
              <a:t>多巴胺國度</a:t>
            </a:r>
            <a:r>
              <a:rPr lang="en-US" sz="6566">
                <a:solidFill>
                  <a:srgbClr val="416B7A"/>
                </a:solidFill>
                <a:latin typeface="Knewave"/>
                <a:ea typeface="Knewave"/>
                <a:cs typeface="Knewave"/>
                <a:sym typeface="Knewave"/>
              </a:rPr>
              <a:t> 》安娜．蘭布克醫師，是史丹福大學醫學院精神科教授，也是史丹福戒癮診所的主任</a:t>
            </a: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453274" flipH="1">
            <a:off x="-760917" y="8990441"/>
            <a:ext cx="5911884" cy="2141016"/>
          </a:xfrm>
          <a:custGeom>
            <a:avLst/>
            <a:gdLst/>
            <a:ahLst/>
            <a:cxnLst/>
            <a:rect l="l" t="t" r="r" b="b"/>
            <a:pathLst>
              <a:path w="5911884" h="2141016">
                <a:moveTo>
                  <a:pt x="5911885" y="0"/>
                </a:moveTo>
                <a:lnTo>
                  <a:pt x="0" y="0"/>
                </a:lnTo>
                <a:lnTo>
                  <a:pt x="0" y="2141016"/>
                </a:lnTo>
                <a:lnTo>
                  <a:pt x="5911885" y="2141016"/>
                </a:lnTo>
                <a:lnTo>
                  <a:pt x="5911885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zh-TW" altLang="en-US"/>
          </a:p>
        </p:txBody>
      </p:sp>
      <p:sp>
        <p:nvSpPr>
          <p:cNvPr id="3" name="Freeform 3"/>
          <p:cNvSpPr/>
          <p:nvPr/>
        </p:nvSpPr>
        <p:spPr>
          <a:xfrm rot="-1076061" flipH="1">
            <a:off x="16045574" y="7972470"/>
            <a:ext cx="2427453" cy="3209373"/>
          </a:xfrm>
          <a:custGeom>
            <a:avLst/>
            <a:gdLst/>
            <a:ahLst/>
            <a:cxnLst/>
            <a:rect l="l" t="t" r="r" b="b"/>
            <a:pathLst>
              <a:path w="2427453" h="3209373">
                <a:moveTo>
                  <a:pt x="2427452" y="0"/>
                </a:moveTo>
                <a:lnTo>
                  <a:pt x="0" y="0"/>
                </a:lnTo>
                <a:lnTo>
                  <a:pt x="0" y="3209373"/>
                </a:lnTo>
                <a:lnTo>
                  <a:pt x="2427452" y="3209373"/>
                </a:lnTo>
                <a:lnTo>
                  <a:pt x="2427452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4" name="Freeform 4"/>
          <p:cNvSpPr/>
          <p:nvPr/>
        </p:nvSpPr>
        <p:spPr>
          <a:xfrm flipV="1">
            <a:off x="12857917" y="-744079"/>
            <a:ext cx="5897674" cy="4114800"/>
          </a:xfrm>
          <a:custGeom>
            <a:avLst/>
            <a:gdLst/>
            <a:ahLst/>
            <a:cxnLst/>
            <a:rect l="l" t="t" r="r" b="b"/>
            <a:pathLst>
              <a:path w="5897674" h="4114800">
                <a:moveTo>
                  <a:pt x="0" y="4114800"/>
                </a:moveTo>
                <a:lnTo>
                  <a:pt x="5897674" y="4114800"/>
                </a:lnTo>
                <a:lnTo>
                  <a:pt x="5897674" y="0"/>
                </a:lnTo>
                <a:lnTo>
                  <a:pt x="0" y="0"/>
                </a:lnTo>
                <a:lnTo>
                  <a:pt x="0" y="4114800"/>
                </a:lnTo>
                <a:close/>
              </a:path>
            </a:pathLst>
          </a:custGeom>
          <a:blipFill>
            <a:blip>
              <a:alphaModFix amt="7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zh-TW" altLang="en-US"/>
          </a:p>
        </p:txBody>
      </p:sp>
      <p:sp>
        <p:nvSpPr>
          <p:cNvPr id="5" name="Freeform 5"/>
          <p:cNvSpPr/>
          <p:nvPr/>
        </p:nvSpPr>
        <p:spPr>
          <a:xfrm rot="2140176">
            <a:off x="-457928" y="55631"/>
            <a:ext cx="1847660" cy="2515379"/>
          </a:xfrm>
          <a:custGeom>
            <a:avLst/>
            <a:gdLst/>
            <a:ahLst/>
            <a:cxnLst/>
            <a:rect l="l" t="t" r="r" b="b"/>
            <a:pathLst>
              <a:path w="1847660" h="2515379">
                <a:moveTo>
                  <a:pt x="0" y="0"/>
                </a:moveTo>
                <a:lnTo>
                  <a:pt x="1847660" y="0"/>
                </a:lnTo>
                <a:lnTo>
                  <a:pt x="1847660" y="2515379"/>
                </a:lnTo>
                <a:lnTo>
                  <a:pt x="0" y="2515379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6" name="Freeform 6"/>
          <p:cNvSpPr/>
          <p:nvPr/>
        </p:nvSpPr>
        <p:spPr>
          <a:xfrm>
            <a:off x="2687557" y="2707290"/>
            <a:ext cx="12461180" cy="6221488"/>
          </a:xfrm>
          <a:custGeom>
            <a:avLst/>
            <a:gdLst/>
            <a:ahLst/>
            <a:cxnLst/>
            <a:rect l="l" t="t" r="r" b="b"/>
            <a:pathLst>
              <a:path w="12461180" h="6221488">
                <a:moveTo>
                  <a:pt x="0" y="0"/>
                </a:moveTo>
                <a:lnTo>
                  <a:pt x="12461179" y="0"/>
                </a:lnTo>
                <a:lnTo>
                  <a:pt x="12461179" y="6221488"/>
                </a:lnTo>
                <a:lnTo>
                  <a:pt x="0" y="622148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2668" t="-4376" b="-2396"/>
            </a:stretch>
          </a:blipFill>
        </p:spPr>
        <p:txBody>
          <a:bodyPr/>
          <a:lstStyle/>
          <a:p>
            <a:endParaRPr lang="zh-TW" altLang="en-US"/>
          </a:p>
        </p:txBody>
      </p:sp>
      <p:sp>
        <p:nvSpPr>
          <p:cNvPr id="7" name="TextBox 7"/>
          <p:cNvSpPr txBox="1"/>
          <p:nvPr/>
        </p:nvSpPr>
        <p:spPr>
          <a:xfrm>
            <a:off x="2382260" y="608474"/>
            <a:ext cx="12766477" cy="18411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071"/>
              </a:lnSpc>
              <a:spcBef>
                <a:spcPct val="0"/>
              </a:spcBef>
            </a:pPr>
            <a:r>
              <a:rPr lang="en-US" sz="10765">
                <a:solidFill>
                  <a:srgbClr val="416B7A"/>
                </a:solidFill>
                <a:latin typeface="Knewave"/>
                <a:ea typeface="Knewave"/>
                <a:cs typeface="Knewave"/>
                <a:sym typeface="Knewave"/>
              </a:rPr>
              <a:t>誰偷走了你的專注力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1613733" y="9120136"/>
            <a:ext cx="3093244" cy="4805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64"/>
              </a:lnSpc>
              <a:spcBef>
                <a:spcPct val="0"/>
              </a:spcBef>
            </a:pPr>
            <a:r>
              <a:rPr lang="en-US" sz="2832">
                <a:solidFill>
                  <a:srgbClr val="416B7A"/>
                </a:solidFill>
                <a:latin typeface="Nunito"/>
                <a:ea typeface="Nunito"/>
                <a:cs typeface="Nunito"/>
                <a:sym typeface="Nunito"/>
              </a:rPr>
              <a:t>2022年1月6日出版</a:t>
            </a: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453274" flipH="1">
            <a:off x="-760917" y="8990441"/>
            <a:ext cx="5911884" cy="2141016"/>
          </a:xfrm>
          <a:custGeom>
            <a:avLst/>
            <a:gdLst/>
            <a:ahLst/>
            <a:cxnLst/>
            <a:rect l="l" t="t" r="r" b="b"/>
            <a:pathLst>
              <a:path w="5911884" h="2141016">
                <a:moveTo>
                  <a:pt x="5911885" y="0"/>
                </a:moveTo>
                <a:lnTo>
                  <a:pt x="0" y="0"/>
                </a:lnTo>
                <a:lnTo>
                  <a:pt x="0" y="2141016"/>
                </a:lnTo>
                <a:lnTo>
                  <a:pt x="5911885" y="2141016"/>
                </a:lnTo>
                <a:lnTo>
                  <a:pt x="5911885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zh-TW" altLang="en-US"/>
          </a:p>
        </p:txBody>
      </p:sp>
      <p:sp>
        <p:nvSpPr>
          <p:cNvPr id="3" name="Freeform 3"/>
          <p:cNvSpPr/>
          <p:nvPr/>
        </p:nvSpPr>
        <p:spPr>
          <a:xfrm rot="-1076061" flipH="1">
            <a:off x="16045574" y="7972470"/>
            <a:ext cx="2427453" cy="3209373"/>
          </a:xfrm>
          <a:custGeom>
            <a:avLst/>
            <a:gdLst/>
            <a:ahLst/>
            <a:cxnLst/>
            <a:rect l="l" t="t" r="r" b="b"/>
            <a:pathLst>
              <a:path w="2427453" h="3209373">
                <a:moveTo>
                  <a:pt x="2427452" y="0"/>
                </a:moveTo>
                <a:lnTo>
                  <a:pt x="0" y="0"/>
                </a:lnTo>
                <a:lnTo>
                  <a:pt x="0" y="3209373"/>
                </a:lnTo>
                <a:lnTo>
                  <a:pt x="2427452" y="3209373"/>
                </a:lnTo>
                <a:lnTo>
                  <a:pt x="2427452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4" name="Freeform 4"/>
          <p:cNvSpPr/>
          <p:nvPr/>
        </p:nvSpPr>
        <p:spPr>
          <a:xfrm flipV="1">
            <a:off x="12857917" y="-744079"/>
            <a:ext cx="5897674" cy="4114800"/>
          </a:xfrm>
          <a:custGeom>
            <a:avLst/>
            <a:gdLst/>
            <a:ahLst/>
            <a:cxnLst/>
            <a:rect l="l" t="t" r="r" b="b"/>
            <a:pathLst>
              <a:path w="5897674" h="4114800">
                <a:moveTo>
                  <a:pt x="0" y="4114800"/>
                </a:moveTo>
                <a:lnTo>
                  <a:pt x="5897674" y="4114800"/>
                </a:lnTo>
                <a:lnTo>
                  <a:pt x="5897674" y="0"/>
                </a:lnTo>
                <a:lnTo>
                  <a:pt x="0" y="0"/>
                </a:lnTo>
                <a:lnTo>
                  <a:pt x="0" y="4114800"/>
                </a:lnTo>
                <a:close/>
              </a:path>
            </a:pathLst>
          </a:custGeom>
          <a:blipFill>
            <a:blip>
              <a:alphaModFix amt="7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zh-TW" altLang="en-US"/>
          </a:p>
        </p:txBody>
      </p:sp>
      <p:sp>
        <p:nvSpPr>
          <p:cNvPr id="5" name="Freeform 5"/>
          <p:cNvSpPr/>
          <p:nvPr/>
        </p:nvSpPr>
        <p:spPr>
          <a:xfrm rot="2140176">
            <a:off x="-457928" y="55631"/>
            <a:ext cx="1847660" cy="2515379"/>
          </a:xfrm>
          <a:custGeom>
            <a:avLst/>
            <a:gdLst/>
            <a:ahLst/>
            <a:cxnLst/>
            <a:rect l="l" t="t" r="r" b="b"/>
            <a:pathLst>
              <a:path w="1847660" h="2515379">
                <a:moveTo>
                  <a:pt x="0" y="0"/>
                </a:moveTo>
                <a:lnTo>
                  <a:pt x="1847660" y="0"/>
                </a:lnTo>
                <a:lnTo>
                  <a:pt x="1847660" y="2515379"/>
                </a:lnTo>
                <a:lnTo>
                  <a:pt x="0" y="2515379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zh-TW" altLang="en-US"/>
          </a:p>
        </p:txBody>
      </p:sp>
      <p:grpSp>
        <p:nvGrpSpPr>
          <p:cNvPr id="6" name="Group 6"/>
          <p:cNvGrpSpPr/>
          <p:nvPr/>
        </p:nvGrpSpPr>
        <p:grpSpPr>
          <a:xfrm>
            <a:off x="8987670" y="2342772"/>
            <a:ext cx="4850713" cy="7098243"/>
            <a:chOff x="0" y="0"/>
            <a:chExt cx="889777" cy="1302046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89777" cy="1302046"/>
            </a:xfrm>
            <a:custGeom>
              <a:avLst/>
              <a:gdLst/>
              <a:ahLst/>
              <a:cxnLst/>
              <a:rect l="l" t="t" r="r" b="b"/>
              <a:pathLst>
                <a:path w="889777" h="1302046">
                  <a:moveTo>
                    <a:pt x="20748" y="0"/>
                  </a:moveTo>
                  <a:lnTo>
                    <a:pt x="869028" y="0"/>
                  </a:lnTo>
                  <a:cubicBezTo>
                    <a:pt x="874531" y="0"/>
                    <a:pt x="879808" y="2186"/>
                    <a:pt x="883700" y="6077"/>
                  </a:cubicBezTo>
                  <a:cubicBezTo>
                    <a:pt x="887591" y="9968"/>
                    <a:pt x="889777" y="15246"/>
                    <a:pt x="889777" y="20748"/>
                  </a:cubicBezTo>
                  <a:lnTo>
                    <a:pt x="889777" y="1281297"/>
                  </a:lnTo>
                  <a:cubicBezTo>
                    <a:pt x="889777" y="1292756"/>
                    <a:pt x="880487" y="1302046"/>
                    <a:pt x="869028" y="1302046"/>
                  </a:cubicBezTo>
                  <a:lnTo>
                    <a:pt x="20748" y="1302046"/>
                  </a:lnTo>
                  <a:cubicBezTo>
                    <a:pt x="15246" y="1302046"/>
                    <a:pt x="9968" y="1299860"/>
                    <a:pt x="6077" y="1295969"/>
                  </a:cubicBezTo>
                  <a:cubicBezTo>
                    <a:pt x="2186" y="1292078"/>
                    <a:pt x="0" y="1286800"/>
                    <a:pt x="0" y="1281297"/>
                  </a:cubicBezTo>
                  <a:lnTo>
                    <a:pt x="0" y="20748"/>
                  </a:lnTo>
                  <a:cubicBezTo>
                    <a:pt x="0" y="9289"/>
                    <a:pt x="9289" y="0"/>
                    <a:pt x="20748" y="0"/>
                  </a:cubicBezTo>
                  <a:close/>
                </a:path>
              </a:pathLst>
            </a:custGeom>
            <a:blipFill>
              <a:blip r:embed="rId6"/>
              <a:stretch>
                <a:fillRect l="-4954" r="-4954"/>
              </a:stretch>
            </a:blipFill>
          </p:spPr>
          <p:txBody>
            <a:bodyPr/>
            <a:lstStyle/>
            <a:p>
              <a:endParaRPr lang="zh-TW" altLang="en-US"/>
            </a:p>
          </p:txBody>
        </p:sp>
      </p:grpSp>
      <p:sp>
        <p:nvSpPr>
          <p:cNvPr id="8" name="Freeform 8"/>
          <p:cNvSpPr/>
          <p:nvPr/>
        </p:nvSpPr>
        <p:spPr>
          <a:xfrm>
            <a:off x="3713583" y="2419893"/>
            <a:ext cx="4742414" cy="6943999"/>
          </a:xfrm>
          <a:custGeom>
            <a:avLst/>
            <a:gdLst/>
            <a:ahLst/>
            <a:cxnLst/>
            <a:rect l="l" t="t" r="r" b="b"/>
            <a:pathLst>
              <a:path w="4742414" h="6943999">
                <a:moveTo>
                  <a:pt x="0" y="0"/>
                </a:moveTo>
                <a:lnTo>
                  <a:pt x="4742414" y="0"/>
                </a:lnTo>
                <a:lnTo>
                  <a:pt x="4742414" y="6944000"/>
                </a:lnTo>
                <a:lnTo>
                  <a:pt x="0" y="694400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4541" r="-4541"/>
            </a:stretch>
          </a:blipFill>
        </p:spPr>
        <p:txBody>
          <a:bodyPr/>
          <a:lstStyle/>
          <a:p>
            <a:endParaRPr lang="zh-TW" altLang="en-US"/>
          </a:p>
        </p:txBody>
      </p:sp>
      <p:sp>
        <p:nvSpPr>
          <p:cNvPr id="9" name="TextBox 9"/>
          <p:cNvSpPr txBox="1"/>
          <p:nvPr/>
        </p:nvSpPr>
        <p:spPr>
          <a:xfrm>
            <a:off x="3040277" y="588028"/>
            <a:ext cx="12207445" cy="15413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692"/>
              </a:lnSpc>
              <a:spcBef>
                <a:spcPct val="0"/>
              </a:spcBef>
            </a:pPr>
            <a:r>
              <a:rPr lang="en-US" sz="9065">
                <a:solidFill>
                  <a:srgbClr val="416B7A"/>
                </a:solidFill>
                <a:latin typeface="Noto Sans T Chinese"/>
                <a:ea typeface="Noto Sans T Chinese"/>
                <a:cs typeface="Noto Sans T Chinese"/>
                <a:sym typeface="Noto Sans T Chinese"/>
              </a:rPr>
              <a:t>席米．康  博士 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0274156" y="9602940"/>
            <a:ext cx="2005459" cy="4474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684"/>
              </a:lnSpc>
              <a:spcBef>
                <a:spcPct val="0"/>
              </a:spcBef>
            </a:pPr>
            <a:r>
              <a:rPr lang="en-US" sz="2632">
                <a:solidFill>
                  <a:srgbClr val="416B7A"/>
                </a:solidFill>
                <a:latin typeface="Nunito"/>
                <a:ea typeface="Nunito"/>
                <a:cs typeface="Nunito"/>
                <a:sym typeface="Nunito"/>
              </a:rPr>
              <a:t>2023-10-24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4507001" y="9383865"/>
            <a:ext cx="2004318" cy="5040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17"/>
              </a:lnSpc>
              <a:spcBef>
                <a:spcPct val="0"/>
              </a:spcBef>
            </a:pPr>
            <a:r>
              <a:rPr lang="en-US" sz="2941">
                <a:solidFill>
                  <a:srgbClr val="416B7A"/>
                </a:solidFill>
                <a:latin typeface="Nunito"/>
                <a:ea typeface="Nunito"/>
                <a:cs typeface="Nunito"/>
                <a:sym typeface="Nunito"/>
              </a:rPr>
              <a:t>2017/06/29</a:t>
            </a: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453274" flipH="1">
            <a:off x="-760917" y="8990441"/>
            <a:ext cx="5911884" cy="2141016"/>
          </a:xfrm>
          <a:custGeom>
            <a:avLst/>
            <a:gdLst/>
            <a:ahLst/>
            <a:cxnLst/>
            <a:rect l="l" t="t" r="r" b="b"/>
            <a:pathLst>
              <a:path w="5911884" h="2141016">
                <a:moveTo>
                  <a:pt x="5911885" y="0"/>
                </a:moveTo>
                <a:lnTo>
                  <a:pt x="0" y="0"/>
                </a:lnTo>
                <a:lnTo>
                  <a:pt x="0" y="2141016"/>
                </a:lnTo>
                <a:lnTo>
                  <a:pt x="5911885" y="2141016"/>
                </a:lnTo>
                <a:lnTo>
                  <a:pt x="5911885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zh-TW" altLang="en-US"/>
          </a:p>
        </p:txBody>
      </p:sp>
      <p:sp>
        <p:nvSpPr>
          <p:cNvPr id="3" name="Freeform 3"/>
          <p:cNvSpPr/>
          <p:nvPr/>
        </p:nvSpPr>
        <p:spPr>
          <a:xfrm rot="-1076061" flipH="1">
            <a:off x="16045574" y="7972470"/>
            <a:ext cx="2427453" cy="3209373"/>
          </a:xfrm>
          <a:custGeom>
            <a:avLst/>
            <a:gdLst/>
            <a:ahLst/>
            <a:cxnLst/>
            <a:rect l="l" t="t" r="r" b="b"/>
            <a:pathLst>
              <a:path w="2427453" h="3209373">
                <a:moveTo>
                  <a:pt x="2427452" y="0"/>
                </a:moveTo>
                <a:lnTo>
                  <a:pt x="0" y="0"/>
                </a:lnTo>
                <a:lnTo>
                  <a:pt x="0" y="3209373"/>
                </a:lnTo>
                <a:lnTo>
                  <a:pt x="2427452" y="3209373"/>
                </a:lnTo>
                <a:lnTo>
                  <a:pt x="2427452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4" name="Freeform 4"/>
          <p:cNvSpPr/>
          <p:nvPr/>
        </p:nvSpPr>
        <p:spPr>
          <a:xfrm flipV="1">
            <a:off x="12857917" y="-744079"/>
            <a:ext cx="5897674" cy="4114800"/>
          </a:xfrm>
          <a:custGeom>
            <a:avLst/>
            <a:gdLst/>
            <a:ahLst/>
            <a:cxnLst/>
            <a:rect l="l" t="t" r="r" b="b"/>
            <a:pathLst>
              <a:path w="5897674" h="4114800">
                <a:moveTo>
                  <a:pt x="0" y="4114800"/>
                </a:moveTo>
                <a:lnTo>
                  <a:pt x="5897674" y="4114800"/>
                </a:lnTo>
                <a:lnTo>
                  <a:pt x="5897674" y="0"/>
                </a:lnTo>
                <a:lnTo>
                  <a:pt x="0" y="0"/>
                </a:lnTo>
                <a:lnTo>
                  <a:pt x="0" y="4114800"/>
                </a:lnTo>
                <a:close/>
              </a:path>
            </a:pathLst>
          </a:custGeom>
          <a:blipFill>
            <a:blip>
              <a:alphaModFix amt="7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zh-TW" altLang="en-US"/>
          </a:p>
        </p:txBody>
      </p:sp>
      <p:sp>
        <p:nvSpPr>
          <p:cNvPr id="5" name="Freeform 5"/>
          <p:cNvSpPr/>
          <p:nvPr/>
        </p:nvSpPr>
        <p:spPr>
          <a:xfrm rot="2140176">
            <a:off x="-457928" y="55631"/>
            <a:ext cx="1847660" cy="2515379"/>
          </a:xfrm>
          <a:custGeom>
            <a:avLst/>
            <a:gdLst/>
            <a:ahLst/>
            <a:cxnLst/>
            <a:rect l="l" t="t" r="r" b="b"/>
            <a:pathLst>
              <a:path w="1847660" h="2515379">
                <a:moveTo>
                  <a:pt x="0" y="0"/>
                </a:moveTo>
                <a:lnTo>
                  <a:pt x="1847660" y="0"/>
                </a:lnTo>
                <a:lnTo>
                  <a:pt x="1847660" y="2515379"/>
                </a:lnTo>
                <a:lnTo>
                  <a:pt x="0" y="2515379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6" name="Freeform 6"/>
          <p:cNvSpPr/>
          <p:nvPr/>
        </p:nvSpPr>
        <p:spPr>
          <a:xfrm>
            <a:off x="4196487" y="4813671"/>
            <a:ext cx="9317691" cy="7594888"/>
          </a:xfrm>
          <a:custGeom>
            <a:avLst/>
            <a:gdLst/>
            <a:ahLst/>
            <a:cxnLst/>
            <a:rect l="l" t="t" r="r" b="b"/>
            <a:pathLst>
              <a:path w="9317691" h="7594888">
                <a:moveTo>
                  <a:pt x="0" y="0"/>
                </a:moveTo>
                <a:lnTo>
                  <a:pt x="9317691" y="0"/>
                </a:lnTo>
                <a:lnTo>
                  <a:pt x="9317691" y="7594887"/>
                </a:lnTo>
                <a:lnTo>
                  <a:pt x="0" y="7594887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t="-26335" b="-58025"/>
            </a:stretch>
          </a:blipFill>
        </p:spPr>
        <p:txBody>
          <a:bodyPr/>
          <a:lstStyle/>
          <a:p>
            <a:endParaRPr lang="zh-TW" altLang="en-US"/>
          </a:p>
        </p:txBody>
      </p:sp>
      <p:sp>
        <p:nvSpPr>
          <p:cNvPr id="7" name="TextBox 7"/>
          <p:cNvSpPr txBox="1"/>
          <p:nvPr/>
        </p:nvSpPr>
        <p:spPr>
          <a:xfrm>
            <a:off x="2195026" y="409708"/>
            <a:ext cx="12766477" cy="41016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132"/>
              </a:lnSpc>
            </a:pPr>
            <a:r>
              <a:rPr lang="en-US" sz="8665">
                <a:solidFill>
                  <a:srgbClr val="416B7A"/>
                </a:solidFill>
                <a:latin typeface="Knewave"/>
                <a:ea typeface="Knewave"/>
                <a:cs typeface="Knewave"/>
                <a:sym typeface="Knewave"/>
              </a:rPr>
              <a:t>The Chaos Machine</a:t>
            </a:r>
          </a:p>
          <a:p>
            <a:pPr algn="ctr">
              <a:lnSpc>
                <a:spcPts val="10312"/>
              </a:lnSpc>
            </a:pPr>
            <a:r>
              <a:rPr lang="en-US" sz="7366">
                <a:solidFill>
                  <a:srgbClr val="416B7A"/>
                </a:solidFill>
                <a:latin typeface="Knewave"/>
                <a:ea typeface="Knewave"/>
                <a:cs typeface="Knewave"/>
                <a:sym typeface="Knewave"/>
              </a:rPr>
              <a:t>混亂機器Max Fisher</a:t>
            </a:r>
          </a:p>
          <a:p>
            <a:pPr algn="ctr">
              <a:lnSpc>
                <a:spcPts val="10312"/>
              </a:lnSpc>
              <a:spcBef>
                <a:spcPct val="0"/>
              </a:spcBef>
            </a:pPr>
            <a:r>
              <a:rPr lang="en-US" sz="7366">
                <a:solidFill>
                  <a:srgbClr val="416B7A"/>
                </a:solidFill>
                <a:latin typeface="Knewave"/>
                <a:ea typeface="Knewave"/>
                <a:cs typeface="Knewave"/>
                <a:sym typeface="Knewave"/>
              </a:rPr>
              <a:t>全球性調查。殺手組合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3514178" y="9096641"/>
            <a:ext cx="2096244" cy="4805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64"/>
              </a:lnSpc>
              <a:spcBef>
                <a:spcPct val="0"/>
              </a:spcBef>
            </a:pPr>
            <a:r>
              <a:rPr lang="en-US" sz="2832">
                <a:solidFill>
                  <a:srgbClr val="416B7A"/>
                </a:solidFill>
                <a:latin typeface="Nunito"/>
                <a:ea typeface="Nunito"/>
                <a:cs typeface="Nunito"/>
                <a:sym typeface="Nunito"/>
              </a:rPr>
              <a:t>2023.06出版</a:t>
            </a: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4642421" y="531696"/>
            <a:ext cx="7096978" cy="7342537"/>
          </a:xfrm>
          <a:custGeom>
            <a:avLst/>
            <a:gdLst/>
            <a:ahLst/>
            <a:cxnLst/>
            <a:rect l="l" t="t" r="r" b="b"/>
            <a:pathLst>
              <a:path w="7096978" h="7342537">
                <a:moveTo>
                  <a:pt x="0" y="0"/>
                </a:moveTo>
                <a:lnTo>
                  <a:pt x="7096978" y="0"/>
                </a:lnTo>
                <a:lnTo>
                  <a:pt x="7096978" y="7342537"/>
                </a:lnTo>
                <a:lnTo>
                  <a:pt x="0" y="734253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5483" b="-24643"/>
            </a:stretch>
          </a:blipFill>
        </p:spPr>
        <p:txBody>
          <a:bodyPr/>
          <a:lstStyle/>
          <a:p>
            <a:endParaRPr lang="zh-TW" altLang="en-US"/>
          </a:p>
        </p:txBody>
      </p:sp>
      <p:sp>
        <p:nvSpPr>
          <p:cNvPr id="3" name="TextBox 3"/>
          <p:cNvSpPr txBox="1"/>
          <p:nvPr/>
        </p:nvSpPr>
        <p:spPr>
          <a:xfrm>
            <a:off x="4642421" y="7826608"/>
            <a:ext cx="6546324" cy="18087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657"/>
              </a:lnSpc>
            </a:pPr>
            <a:endParaRPr/>
          </a:p>
          <a:p>
            <a:pPr algn="ctr">
              <a:lnSpc>
                <a:spcPts val="3657"/>
              </a:lnSpc>
            </a:pPr>
            <a:r>
              <a:rPr lang="en-US" sz="2612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強納森。海德特</a:t>
            </a:r>
          </a:p>
          <a:p>
            <a:pPr algn="ctr">
              <a:lnSpc>
                <a:spcPts val="3657"/>
              </a:lnSpc>
            </a:pPr>
            <a:r>
              <a:rPr lang="en-US" sz="2612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2024/11/29出版</a:t>
            </a:r>
          </a:p>
          <a:p>
            <a:pPr algn="ctr">
              <a:lnSpc>
                <a:spcPts val="3657"/>
              </a:lnSpc>
              <a:spcBef>
                <a:spcPct val="0"/>
              </a:spcBef>
            </a:pPr>
            <a:endParaRPr lang="en-US" sz="2612">
              <a:solidFill>
                <a:srgbClr val="000000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2337</TotalTime>
  <Words>1927</Words>
  <Application>Microsoft Macintosh PowerPoint</Application>
  <PresentationFormat>自訂</PresentationFormat>
  <Paragraphs>174</Paragraphs>
  <Slides>57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11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57</vt:i4>
      </vt:variant>
    </vt:vector>
  </HeadingPairs>
  <TitlesOfParts>
    <vt:vector size="69" baseType="lpstr">
      <vt:lpstr>Adobe 繁黑體 Std B</vt:lpstr>
      <vt:lpstr>Kaiti SC</vt:lpstr>
      <vt:lpstr>Kaiti TC</vt:lpstr>
      <vt:lpstr>Knewave</vt:lpstr>
      <vt:lpstr>ＭＳ Ｐゴシック</vt:lpstr>
      <vt:lpstr>Noto Sans T Chinese</vt:lpstr>
      <vt:lpstr>Arial</vt:lpstr>
      <vt:lpstr>Arial Black</vt:lpstr>
      <vt:lpstr>Calibri</vt:lpstr>
      <vt:lpstr>Now Bold</vt:lpstr>
      <vt:lpstr>Nunito</vt:lpstr>
      <vt:lpstr>Office Theme</vt:lpstr>
      <vt:lpstr>PowerPoint 簡報</vt:lpstr>
      <vt:lpstr>破冰活動：手機小測驗</vt:lpstr>
      <vt:lpstr>PowerPoint 簡報</vt:lpstr>
      <vt:lpstr>暖身活動</vt:lpstr>
      <vt:lpstr>FAR and FAR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FAR and FAR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以手機為主的童年 </vt:lpstr>
      <vt:lpstr>二：焦慮、憂鬱與注意力崩解的世代  </vt:lpstr>
      <vt:lpstr>PowerPoint 簡報</vt:lpstr>
      <vt:lpstr>PowerPoint 簡報</vt:lpstr>
      <vt:lpstr>PowerPoint 簡報</vt:lpstr>
      <vt:lpstr>PowerPoint 簡報</vt:lpstr>
      <vt:lpstr>PowerPoint 簡報</vt:lpstr>
      <vt:lpstr>科技巨頭的大老闆</vt:lpstr>
      <vt:lpstr>性別差異說明</vt:lpstr>
      <vt:lpstr>時代警訊與「刺猴效應」屬靈剖析</vt:lpstr>
      <vt:lpstr>破解刺猴效應</vt:lpstr>
      <vt:lpstr>PowerPoint 簡報</vt:lpstr>
      <vt:lpstr>PowerPoint 簡報</vt:lpstr>
      <vt:lpstr>夫妻隊友合一</vt:lpstr>
      <vt:lpstr>PowerPoint 簡報</vt:lpstr>
      <vt:lpstr>家庭共建與《家庭數位合作公約》</vt:lpstr>
      <vt:lpstr>PowerPoint 簡報</vt:lpstr>
      <vt:lpstr>PowerPoint 簡報</vt:lpstr>
      <vt:lpstr>PowerPoint 簡報</vt:lpstr>
      <vt:lpstr>PowerPoint 簡報</vt:lpstr>
      <vt:lpstr>PowerPoint 簡報</vt:lpstr>
      <vt:lpstr>你願意覺醒？救拔被手機餵養的他？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育兒好累</dc:title>
  <cp:lastModifiedBy>Li Chu Chang</cp:lastModifiedBy>
  <cp:revision>37</cp:revision>
  <dcterms:created xsi:type="dcterms:W3CDTF">2006-08-16T00:00:00Z</dcterms:created>
  <dcterms:modified xsi:type="dcterms:W3CDTF">2026-09-06T12:30:05Z</dcterms:modified>
  <dc:identifier>DAGgLHbjeRg</dc:identifier>
</cp:coreProperties>
</file>