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71"/>
  </p:notesMasterIdLst>
  <p:sldIdLst>
    <p:sldId id="479" r:id="rId2"/>
    <p:sldId id="480" r:id="rId3"/>
    <p:sldId id="486" r:id="rId4"/>
    <p:sldId id="484" r:id="rId5"/>
    <p:sldId id="488" r:id="rId6"/>
    <p:sldId id="489" r:id="rId7"/>
    <p:sldId id="485" r:id="rId8"/>
    <p:sldId id="481" r:id="rId9"/>
    <p:sldId id="490" r:id="rId10"/>
    <p:sldId id="493" r:id="rId11"/>
    <p:sldId id="492" r:id="rId12"/>
    <p:sldId id="494" r:id="rId13"/>
    <p:sldId id="495" r:id="rId14"/>
    <p:sldId id="496" r:id="rId15"/>
    <p:sldId id="497" r:id="rId16"/>
    <p:sldId id="498" r:id="rId17"/>
    <p:sldId id="500" r:id="rId18"/>
    <p:sldId id="499" r:id="rId19"/>
    <p:sldId id="501" r:id="rId20"/>
    <p:sldId id="502" r:id="rId21"/>
    <p:sldId id="503" r:id="rId22"/>
    <p:sldId id="507" r:id="rId23"/>
    <p:sldId id="506" r:id="rId24"/>
    <p:sldId id="508" r:id="rId25"/>
    <p:sldId id="505" r:id="rId26"/>
    <p:sldId id="509" r:id="rId27"/>
    <p:sldId id="510" r:id="rId28"/>
    <p:sldId id="511" r:id="rId29"/>
    <p:sldId id="514" r:id="rId30"/>
    <p:sldId id="512" r:id="rId31"/>
    <p:sldId id="513" r:id="rId32"/>
    <p:sldId id="515" r:id="rId33"/>
    <p:sldId id="516" r:id="rId34"/>
    <p:sldId id="517" r:id="rId35"/>
    <p:sldId id="518" r:id="rId36"/>
    <p:sldId id="519" r:id="rId37"/>
    <p:sldId id="520" r:id="rId38"/>
    <p:sldId id="521" r:id="rId39"/>
    <p:sldId id="522" r:id="rId40"/>
    <p:sldId id="523" r:id="rId41"/>
    <p:sldId id="526" r:id="rId42"/>
    <p:sldId id="524" r:id="rId43"/>
    <p:sldId id="525" r:id="rId44"/>
    <p:sldId id="527" r:id="rId45"/>
    <p:sldId id="528" r:id="rId46"/>
    <p:sldId id="529" r:id="rId47"/>
    <p:sldId id="530" r:id="rId48"/>
    <p:sldId id="531" r:id="rId49"/>
    <p:sldId id="532" r:id="rId50"/>
    <p:sldId id="533" r:id="rId51"/>
    <p:sldId id="534" r:id="rId52"/>
    <p:sldId id="535" r:id="rId53"/>
    <p:sldId id="537" r:id="rId54"/>
    <p:sldId id="536" r:id="rId55"/>
    <p:sldId id="538" r:id="rId56"/>
    <p:sldId id="539" r:id="rId57"/>
    <p:sldId id="540" r:id="rId58"/>
    <p:sldId id="541" r:id="rId59"/>
    <p:sldId id="543" r:id="rId60"/>
    <p:sldId id="544" r:id="rId61"/>
    <p:sldId id="545" r:id="rId62"/>
    <p:sldId id="546" r:id="rId63"/>
    <p:sldId id="547" r:id="rId64"/>
    <p:sldId id="548" r:id="rId65"/>
    <p:sldId id="549" r:id="rId66"/>
    <p:sldId id="550" r:id="rId67"/>
    <p:sldId id="551" r:id="rId68"/>
    <p:sldId id="552" r:id="rId69"/>
    <p:sldId id="542" r:id="rId7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  <a:srgbClr val="FFFF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77" autoAdjust="0"/>
  </p:normalViewPr>
  <p:slideViewPr>
    <p:cSldViewPr>
      <p:cViewPr varScale="1">
        <p:scale>
          <a:sx n="67" d="100"/>
          <a:sy n="67" d="100"/>
        </p:scale>
        <p:origin x="-9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34F92-40C8-43A3-8262-21EAE6DBCC0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77174-B6C8-4611-BBC9-FEB9C682B3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45</a:t>
            </a:fld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46</a:t>
            </a:fld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48</a:t>
            </a:fld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53</a:t>
            </a:fld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54</a:t>
            </a:fld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55</a:t>
            </a:fld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56</a:t>
            </a:fld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57</a:t>
            </a:fld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58</a:t>
            </a:fld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59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60</a:t>
            </a:fld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61</a:t>
            </a:fld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62</a:t>
            </a:fld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63</a:t>
            </a:fld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64</a:t>
            </a:fld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65</a:t>
            </a:fld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66</a:t>
            </a:fld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67</a:t>
            </a:fld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68</a:t>
            </a:fld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4E134E1-1341-4280-9CFD-C82BBB9EA207}" type="slidenum">
              <a:rPr lang="en-US" smtClean="0"/>
              <a:pPr>
                <a:defRPr/>
              </a:pPr>
              <a:t>69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3A94A-5E03-4111-B433-AD00CBFB217B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DA1C5-4E38-48AF-89A5-6866295F6DE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76D792-F9E3-4FA5-8A18-6D9FB7C63C01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E23E8-C452-441F-B28C-A0E5ACEC282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27222-EF05-4CD3-AC74-FDE10310EBCF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C9E3-C9F1-43B3-8F65-31CFDBEFE0D8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F122A-0638-4BF5-9E97-752A2979A498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D8FE0-A0F2-46E4-88C6-DB3AFEE26B06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8407C-1B1E-4991-AEE9-7EADEA7F5FAD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4F2BF-E093-407E-ABB2-40E555170C97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864004D-160A-4E28-8830-F6DED73778FC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DB562BA-9802-45CB-8759-47F9CECFA2A5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9486" y="2428868"/>
            <a:ext cx="2646878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小先知書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467544" y="357166"/>
            <a:ext cx="849694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讀約珥書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約珥書 二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約珥書 三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9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17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『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到那日，到那時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那是甚麼日子？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zh-TW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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從這些經文，你領受甚麼信息？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14282" y="500042"/>
            <a:ext cx="857256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約珥書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大綱：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哀哉，耶和華的日子臨近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一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4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17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	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 《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即將來的審判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》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 startAt="2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『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耶和華在祂的軍旅前發聲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』…『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我的百姓必不永遠羞愧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18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～三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1657350" lvl="2" indent="-742950">
              <a:spcBef>
                <a:spcPct val="50000"/>
              </a:spcBef>
              <a:buFont typeface="Wingdings" pitchFamily="2" charset="2"/>
              <a:buChar char="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《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必將來臨的救恩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5616" y="1124744"/>
            <a:ext cx="7416824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約珥書主題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marL="342900" indent="-342900">
              <a:spcBef>
                <a:spcPts val="1200"/>
              </a:spcBef>
              <a:defRPr/>
            </a:pPr>
            <a:r>
              <a:rPr lang="zh-TW" altLang="en-US" sz="44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  </a:t>
            </a:r>
            <a:r>
              <a:rPr lang="en-US" altLang="zh-TW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《</a:t>
            </a:r>
            <a:r>
              <a:rPr lang="zh-TW" altLang="en-US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耶和華大而可畏的日子臨近了</a:t>
            </a:r>
            <a:r>
              <a:rPr lang="en-US" altLang="zh-TW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》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9486" y="2428868"/>
            <a:ext cx="2646878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阿摩司書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71472" y="214290"/>
            <a:ext cx="778674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阿摩司書的特點：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平信徒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的信息。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從普通事物中，聽到神的聲音。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看見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五件事中，宣講神的信息：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蝗蟲吃青草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大火之災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用準繩量以色列人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一筐夏天的果子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主站在祭壇旁邊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528" y="179249"/>
            <a:ext cx="8572528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阿摩司書的主題信息：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耶和華必刑罰以色列。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以色列人哪，你們全家是我從埃及地領上來的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…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在地上萬族中，我只認識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注意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你們。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以色列人哪，任你們往伯特利去犯罪，吉甲加增罪過。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第四章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以色列家阿，要聽我為你們所作的哀歌。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第五章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 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我民以色列的結局到了，我不再寬恕他們。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404664"/>
            <a:ext cx="8784976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阿摩司書信息的特點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與其他先知書信息有甚麼不一樣？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</a:p>
          <a:p>
            <a:pPr marL="514350" indent="-514350" eaLnBrk="0" hangingPunct="0">
              <a:spcBef>
                <a:spcPct val="50000"/>
              </a:spcBef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   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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回答一個問題：以色列百姓為何獲罪於天？耶和華他們的神究竟為甚麼決定不再寬恕祂的百姓？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 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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答案是甚麼？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三番四次的犯罪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多而又多之意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514350" indent="-51435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altLang="zh-TW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	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阿摩司書與其他先知書信息何相同？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14350" indent="-51435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 百姓復興的宣告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：阿摩司書九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11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1520" y="260648"/>
            <a:ext cx="849694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阿摩司書的異象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最後三章才記錄阿摩司所見的異象：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蝗蟲之劫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烈火之劫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刀兵之劫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夏果：這不是果子，是以色列人的結局。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1428750" lvl="2" indent="-51435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11</a:t>
            </a:r>
          </a:p>
          <a:p>
            <a:pPr lvl="2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地震之劫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	</a:t>
            </a:r>
          </a:p>
          <a:p>
            <a:pPr marL="514350" indent="-5143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 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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先知的懇求，神的回應？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7584" y="1124744"/>
            <a:ext cx="7416824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阿摩司書主題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marL="342900" indent="-342900">
              <a:spcBef>
                <a:spcPts val="1200"/>
              </a:spcBef>
              <a:defRPr/>
            </a:pPr>
            <a:r>
              <a:rPr lang="zh-TW" altLang="en-US" sz="44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       </a:t>
            </a:r>
            <a:r>
              <a:rPr lang="en-US" altLang="zh-TW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《</a:t>
            </a:r>
            <a:r>
              <a:rPr lang="zh-TW" altLang="en-US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我們怎樣獲罪於天？</a:t>
            </a:r>
            <a:r>
              <a:rPr lang="en-US" altLang="zh-TW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》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71709" y="2428868"/>
            <a:ext cx="3262432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俄巴底亞書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8784976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小先知書的特點：</a:t>
            </a:r>
            <a:endParaRPr lang="en-US" altLang="zh-TW" sz="32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先知書重點並非預言，而是神藉祂僕人在黑暗危機中宣講的信息。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比大先知書篇幅較短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9728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大先知書：以賽亞，耶利米，哀歌，以西結，但以理。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109728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小先知書：何西阿，約珥，阿摩司，俄巴底亞，約拿，彌迦，那鴻，哈巴谷，西番雅，哈該，撒迦利亞，瑪拉基。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	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 startAt="2"/>
              <a:defRPr/>
            </a:pP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714348" y="1214422"/>
            <a:ext cx="778674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俄巴底亞書的特點： 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以東受審是全書的主題。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為何以東受審對以色列來說這麼重要？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有因果報應嗎？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1520" y="620688"/>
            <a:ext cx="8352928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俄巴底亞書信息的特點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與其他先知書信息有甚麼不一樣？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</a:p>
          <a:p>
            <a:pPr marL="514350" indent="-514350" eaLnBrk="0" hangingPunct="0">
              <a:spcBef>
                <a:spcPct val="50000"/>
              </a:spcBef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   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 宣告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一個事實：以東必然受報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 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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再回答這問題；為何以東受報這麼重要？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14350" indent="-514350">
              <a:spcBef>
                <a:spcPct val="50000"/>
              </a:spcBef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 百姓復興的宣告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：神必建立大衛倒塌的帳幕，堵住其中的破口，把那破壞的建立起來。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714348" y="357166"/>
            <a:ext cx="825014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讀俄巴底亞書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10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16</a:t>
            </a: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zh-TW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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從這些經文，你領受甚麼信息？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7584" y="1124744"/>
            <a:ext cx="7416824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俄巴底亞書主題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marL="342900" indent="-342900">
              <a:spcBef>
                <a:spcPts val="1200"/>
              </a:spcBef>
              <a:defRPr/>
            </a:pPr>
            <a:r>
              <a:rPr lang="zh-TW" altLang="en-US" sz="44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     </a:t>
            </a:r>
            <a:r>
              <a:rPr lang="en-US" altLang="zh-TW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《</a:t>
            </a:r>
            <a:r>
              <a:rPr lang="zh-TW" altLang="en-US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耶和華的日子：以東受審</a:t>
            </a:r>
            <a:r>
              <a:rPr lang="en-US" altLang="zh-TW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》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87262" y="2428868"/>
            <a:ext cx="203132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約拿書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1520" y="404664"/>
            <a:ext cx="889248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88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約拿書的特點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與其他先知書信息有何不同？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 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以尼尼微城作背景，主角卻是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…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為何約拿不肯去尼尼微？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為何約拿的信息與其他先知的不一樣？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為何約拿在神面前仍然覺得自己發怒合乎理？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約拿書的主題信息是甚麼？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7584" y="1124744"/>
            <a:ext cx="7416824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約拿書主題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marL="342900" indent="-342900">
              <a:spcBef>
                <a:spcPts val="1200"/>
              </a:spcBef>
              <a:defRPr/>
            </a:pPr>
            <a:r>
              <a:rPr lang="zh-TW" altLang="en-US" sz="44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     </a:t>
            </a:r>
            <a:r>
              <a:rPr lang="en-US" altLang="zh-TW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《</a:t>
            </a:r>
            <a:r>
              <a:rPr lang="zh-TW" altLang="en-US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耶和華不離不棄的愛</a:t>
            </a:r>
            <a:r>
              <a:rPr lang="en-US" altLang="zh-TW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》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87262" y="2428868"/>
            <a:ext cx="203132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彌迦書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571472" y="1785926"/>
            <a:ext cx="792961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彌迦書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耶和華殿的山堅立，超乎諸山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          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一本以耶和華殿為中心的書卷</a:t>
            </a:r>
            <a:endParaRPr lang="en-US" altLang="zh-TW" sz="3200" b="1" dirty="0" smtClean="0">
              <a:latin typeface="華康徽宗宮體W5(P)" pitchFamily="66" charset="-120"/>
              <a:ea typeface="華康徽宗宮體W5(P)" pitchFamily="66" charset="-120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714348" y="357166"/>
            <a:ext cx="825014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讀彌迦書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彌四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，比較以賽亞書二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5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彌五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彌六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6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8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彌七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18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20</a:t>
            </a: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zh-TW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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從這些經文，你領受甚麼信息？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7584" y="1124744"/>
            <a:ext cx="7416824" cy="24929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何西阿書</a:t>
            </a:r>
            <a:endParaRPr lang="en-US" altLang="zh-TW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上帝怎樣對待背約的子民</a:t>
            </a:r>
            <a:r>
              <a:rPr lang="zh-TW" altLang="en-US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</a:rPr>
              <a:t>？</a:t>
            </a:r>
            <a:endParaRPr lang="en-US" altLang="zh-TW" sz="3600" dirty="0" smtClean="0">
              <a:solidFill>
                <a:schemeClr val="tx1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TW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一篇以先知家庭作例子的講章。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42910" y="571480"/>
            <a:ext cx="7786742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彌迦書的特點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與其他先知書信息有甚麼不一樣？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 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一卷以耶和華殿的山為中心的書卷，怎樣讀這本書？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《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錫安神學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》--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詩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46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；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48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；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87</a:t>
            </a: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全書共三篇信息：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第一至三章：耶和華出了他的居所，要清理門戶，除去百姓裏面的不義不潔。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第四至五章：萬民都要流歸這山，訓誨必出於錫安。彌賽亞由伯利恆而出。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第六至七章：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要與你的神同行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，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神阿，有何神像你？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571472" y="1785926"/>
            <a:ext cx="792961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彌迦書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這書卷的主題是甚麼？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	         『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誰像耶和華？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』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87262" y="2428868"/>
            <a:ext cx="203132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那鴻書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571472" y="1785926"/>
            <a:ext cx="792961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那鴻書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尼尼微城傾倒了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          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一位以耶和華審判而興奮的先知</a:t>
            </a:r>
            <a:endParaRPr lang="en-US" altLang="zh-TW" sz="3200" b="1" dirty="0" smtClean="0">
              <a:latin typeface="華康徽宗宮體W5(P)" pitchFamily="66" charset="-120"/>
              <a:ea typeface="華康徽宗宮體W5(P)" pitchFamily="66" charset="-120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00034" y="214290"/>
            <a:ext cx="7786742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那鴻書的特點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與其他先知書信息有甚麼不一樣？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 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一位以耶和華審判而興奮的先知。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與約拿書密切相關的書卷及信息。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神對肯為己罪而痛哭，悔改歸向神的人，有豐盛的慈愛。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神對不悔改的人，大發烈怒。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他發忿恨，誰能立得住呢？他發烈怒，誰能當得起呢？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回答一個問題：“一度蒙赦免，受上帝恩典的人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民族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，轉頭又再離棄上帝，重回罪中，他們的下場如何？”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42910" y="642918"/>
            <a:ext cx="778674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那鴻書的內容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 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全書共兩段：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第一段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第一章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耶和華是忌邪施報的神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第二段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第二至三章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尼尼微城傾覆了！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/>
              <a:buChar char="F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那鴻書的主題是甚麼？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《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耶和華萬不以有罪的為無罪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9486" y="2428868"/>
            <a:ext cx="2646878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哈巴谷書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57158" y="1714488"/>
            <a:ext cx="792961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哈巴谷書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 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上帝，為甚麼</a:t>
            </a: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…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？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              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一位膽敢質問上帝的先知</a:t>
            </a:r>
            <a:endParaRPr lang="en-US" altLang="zh-TW" sz="3200" b="1" dirty="0" smtClean="0">
              <a:latin typeface="華康徽宗宮體W5(P)" pitchFamily="66" charset="-120"/>
              <a:ea typeface="華康徽宗宮體W5(P)" pitchFamily="66" charset="-120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57158" y="0"/>
            <a:ext cx="8286808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哈巴谷書的特點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與其他先知書有何不同？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 </a:t>
            </a: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一位膽敢質問上帝的先知：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看著約西亞王宗教改革運動凋謝，亞述帝國落日餘輝，埃及戰敗，巴比倫稱霸，猶大正衰落中，一個先知向神發出的疑問。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先知最嚴重的問題：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不能將神對選民應許，與現實連一起。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lphaLcParenR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惡人吞滅比自己公義的，你為何靜默不語呢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神的公義是甚麼？理性的困惑，信心的超越。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42910" y="642918"/>
            <a:ext cx="814393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哈巴谷書的內容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 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全書共三段：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第一段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第一章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：先知質問上帝。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第二段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第二章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：先知聽上帝回答。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第三段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第三章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：先知以信心超越困惑。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/>
              <a:buChar char="F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哈巴書的主題是甚麼？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     《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義人必因信得生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188640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何西阿書的特點：透過先知家庭的悲劇，明白上帝的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約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藉名字傳信息的信卷：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歌篾：成就。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耶斯列：願神播種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北國第二大城，亞哈耶洗別奪拿伯葡萄園之處，王上廿一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羅路哈瑪：不像母親般憐愛。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羅阿米：不是我的子民。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阿米，路哈瑪：我民，母親般的慈愛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04664"/>
            <a:ext cx="864096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哈巴谷書教導的功課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 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/>
              <a:buChar char="F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信心是甚麼？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    信心是接受神的全能和全知，相信神的智慧和時間，以致在患難中仍然持守信仰，不會失望。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/>
              <a:buChar char="F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哈巴谷書教訓人甚麼功課？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神並非不顧或無能，而是神的時間還沒有到。神的公義將以祂的方式，在祂的時間內彰顯。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神的主權，是人應該順服的。神處理管治世界的方式，不是理性可以了解的。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9486" y="2428868"/>
            <a:ext cx="2646878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西番雅書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57158" y="1571612"/>
            <a:ext cx="792961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西番雅書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耶和華大而可畏的日子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一位注目在審判後復興的前景而興奮的先知</a:t>
            </a:r>
            <a:endParaRPr lang="en-US" altLang="zh-TW" sz="3200" b="1" dirty="0" smtClean="0">
              <a:latin typeface="華康徽宗宮體W5(P)" pitchFamily="66" charset="-120"/>
              <a:ea typeface="華康徽宗宮體W5(P)" pitchFamily="66" charset="-120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1520" y="332656"/>
            <a:ext cx="864399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西番雅書的特點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與其他先知書有何不同？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 </a:t>
            </a: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一位注目在復興遠不的先知：本書固然呼籲百姓悔改，警告即將來臨的審判災禍，但重點仍在復興的光明前景上面。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一本文筆語調極輕鬆的先知書。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一本與約珥書同讀的先知書：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約珥：蝗災毀滅即至，撕裂心腸歸向神。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西番雅：耶和華的大日臨近且甚快，是忿怒的日子，黑暗，密雲，哭號。但復興即至，不是因為他們悔改歸向神，而是出於耶和華的恩典，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耶和華默然愛你！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714348" y="357166"/>
            <a:ext cx="825014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讀西番雅書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3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三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14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20</a:t>
            </a: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zh-TW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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從這些經文，你領受甚麼信息？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5825" y="1124744"/>
            <a:ext cx="4801314" cy="1261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西番雅書的主題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algn="ctr"/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華康楷書體W5(P)" pitchFamily="66" charset="-120"/>
              </a:rPr>
              <a:t>《</a:t>
            </a: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華康楷書體W5(P)" pitchFamily="66" charset="-120"/>
              </a:rPr>
              <a:t>等候復興的日子</a:t>
            </a: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  <a:cs typeface="華康楷書體W5(P)" pitchFamily="66" charset="-120"/>
              </a:rPr>
              <a:t>》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古印體" pitchFamily="65" charset="-120"/>
              <a:ea typeface="華康古印體" pitchFamily="65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87262" y="2428868"/>
            <a:ext cx="203132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哈該書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14282" y="214290"/>
            <a:ext cx="8929718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哈該書的特點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與其他先知書有何不同？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 </a:t>
            </a: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被擄之後，選民很少聽到先知的聽音，被擄歸回後，哈該與撒迦利亞及瑪拉基同被稱為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《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被擄歸回，傳耶和華恩典中的復興信息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的三位先知。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責備選民沒有將耶和華神立約的神放在第一位。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一本以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考驗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為主題的先知書卷。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重建聖殿的主題，貫澈全書：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建造耶和華殿的時候還未到？你們自己還住天花板的房屋麼？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…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破漏的錢囊。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第一章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剛強作工，因為我與你們同在。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第二章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2759" y="1268760"/>
            <a:ext cx="7520007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哈該書的主題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algn="ctr"/>
            <a:r>
              <a:rPr lang="en-US" altLang="zh-TW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《</a:t>
            </a:r>
            <a:r>
              <a:rPr lang="zh-TW" alt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重建聖殿：甚麼最優先？</a:t>
            </a:r>
            <a:r>
              <a:rPr lang="en-US" altLang="zh-TW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》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71709" y="2428868"/>
            <a:ext cx="3262432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撒迦利亞書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568952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eaLnBrk="0" hangingPunct="0">
              <a:spcBef>
                <a:spcPts val="1200"/>
              </a:spcBef>
              <a:buFont typeface="+mj-lt"/>
              <a:buAutoNum type="arabicParenR" startAt="2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藉家庭關係傳達信息的信卷：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先知祭司怎可能娶淫婦？怎能污穢自己？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寓言，屬靈淫亂，或是真正身體的淫亂？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甚麼是淫亂所生的兒女？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640080" lvl="1" indent="-514350">
              <a:spcBef>
                <a:spcPts val="1200"/>
              </a:spcBef>
              <a:buFont typeface="+mj-lt"/>
              <a:buAutoNum type="arabicParenR" startAt="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神的愛是甚麼樣的愛？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97280" lvl="2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公義的愛：二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13</a:t>
            </a:r>
          </a:p>
          <a:p>
            <a:pPr marL="1097280" lvl="2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以仁義，公平，慈愛，憐憫重建關係：二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23</a:t>
            </a:r>
          </a:p>
          <a:p>
            <a:pPr marL="1097280" lvl="2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十一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571472" y="1785926"/>
            <a:ext cx="792961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撒迦利亞書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耶和華必重建祂的聖殿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       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一位展示神最終所成就計劃的先知</a:t>
            </a:r>
            <a:endParaRPr lang="en-US" altLang="zh-TW" sz="3200" b="1" dirty="0" smtClean="0">
              <a:latin typeface="華康徽宗宮體W5(P)" pitchFamily="66" charset="-120"/>
              <a:ea typeface="華康徽宗宮體W5(P)" pitchFamily="66" charset="-120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00034" y="357166"/>
            <a:ext cx="821537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華康粗圓體" pitchFamily="49" charset="-120"/>
                <a:ea typeface="華康粗圓體" pitchFamily="49" charset="-120"/>
              </a:rPr>
              <a:t>	</a:t>
            </a:r>
            <a:r>
              <a:rPr lang="en-US" sz="2400" i="1" dirty="0" smtClean="0">
                <a:latin typeface="華康粗圓體" pitchFamily="49" charset="-120"/>
                <a:ea typeface="華康粗圓體" pitchFamily="49" charset="-120"/>
              </a:rPr>
              <a:t>        </a:t>
            </a:r>
            <a:r>
              <a:rPr lang="zh-TW" altLang="en-US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撒迦利亞書八大異象</a:t>
            </a:r>
            <a:endParaRPr lang="en-US" sz="2800" dirty="0" smtClean="0">
              <a:solidFill>
                <a:srgbClr val="FFFF00"/>
              </a:solidFill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400" i="1" dirty="0" smtClean="0">
                <a:latin typeface="華康粗圓體" pitchFamily="49" charset="-120"/>
                <a:ea typeface="華康粗圓體" pitchFamily="49" charset="-120"/>
              </a:rPr>
              <a:t>第一異象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</a:rPr>
              <a:t>1:7-17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〕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：馬匹巡視全地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  <a:sym typeface="Wingdings"/>
              </a:rPr>
              <a:t>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全地安息平靜，</a:t>
            </a:r>
            <a:endParaRPr lang="en-US" altLang="zh-TW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                    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壓迫猶大的列國未受對付。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</a:rPr>
              <a:t>   </a:t>
            </a:r>
          </a:p>
          <a:p>
            <a:r>
              <a:rPr lang="zh-TW" altLang="en-US" sz="2400" i="1" dirty="0" smtClean="0">
                <a:latin typeface="華康粗圓體" pitchFamily="49" charset="-120"/>
                <a:ea typeface="華康粗圓體" pitchFamily="49" charset="-120"/>
              </a:rPr>
              <a:t>  第二異象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</a:rPr>
              <a:t>1:18-21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〕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：四角與四匠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  <a:sym typeface="Wingdings"/>
              </a:rPr>
              <a:t>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罪惡將受對付。</a:t>
            </a:r>
            <a:endParaRPr lang="en-US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400" i="1" dirty="0" smtClean="0">
                <a:latin typeface="華康粗圓體" pitchFamily="49" charset="-120"/>
                <a:ea typeface="華康粗圓體" pitchFamily="49" charset="-120"/>
              </a:rPr>
              <a:t>      第三異象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</a:rPr>
              <a:t>2:1-13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〕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：量耶路撒冷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  <a:sym typeface="Wingdings"/>
              </a:rPr>
              <a:t>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神要作耶路  </a:t>
            </a:r>
            <a:endParaRPr lang="en-US" altLang="zh-TW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                          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撒冷四圍的火城。</a:t>
            </a:r>
            <a:endParaRPr lang="en-US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400" i="1" dirty="0" smtClean="0">
                <a:latin typeface="華康粗圓體" pitchFamily="49" charset="-120"/>
                <a:ea typeface="華康粗圓體" pitchFamily="49" charset="-120"/>
              </a:rPr>
              <a:t>            第四異象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</a:rPr>
              <a:t>3:1-10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〕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：受膏者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  <a:sym typeface="Wingdings"/>
              </a:rPr>
              <a:t>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大祭司約 </a:t>
            </a:r>
            <a:endParaRPr lang="en-US" altLang="zh-TW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                                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書亞：潔淨。</a:t>
            </a:r>
            <a:endParaRPr lang="en-US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400" i="1" dirty="0" smtClean="0">
                <a:latin typeface="華康粗圓體" pitchFamily="49" charset="-120"/>
                <a:ea typeface="華康粗圓體" pitchFamily="49" charset="-120"/>
              </a:rPr>
              <a:t>            第五異象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</a:rPr>
              <a:t>4:1-14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〕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：受膏者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  <a:sym typeface="Wingdings"/>
              </a:rPr>
              <a:t>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省長所羅</a:t>
            </a:r>
            <a:endParaRPr lang="en-US" altLang="zh-TW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                                 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巴伯：發光。</a:t>
            </a:r>
            <a:endParaRPr lang="en-US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400" i="1" dirty="0" smtClean="0">
                <a:latin typeface="華康粗圓體" pitchFamily="49" charset="-120"/>
                <a:ea typeface="華康粗圓體" pitchFamily="49" charset="-120"/>
              </a:rPr>
              <a:t>      第六異象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</a:rPr>
              <a:t>5:1-4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〕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：量人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  <a:sym typeface="Wingdings"/>
              </a:rPr>
              <a:t>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神使飛行書卷帶來惡    </a:t>
            </a:r>
            <a:endParaRPr lang="en-US" altLang="zh-TW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                         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人的毀滅。</a:t>
            </a:r>
            <a:endParaRPr lang="en-US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400" i="1" dirty="0" smtClean="0">
                <a:latin typeface="華康粗圓體" pitchFamily="49" charset="-120"/>
                <a:ea typeface="華康粗圓體" pitchFamily="49" charset="-120"/>
              </a:rPr>
              <a:t>   第七異象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</a:rPr>
              <a:t>5:5-11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〕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： 量器與婦人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  <a:sym typeface="Wingdings"/>
              </a:rPr>
              <a:t>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罪惡將受對付。</a:t>
            </a:r>
            <a:endParaRPr lang="en-US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400" i="1" dirty="0" smtClean="0">
                <a:latin typeface="華康粗圓體" pitchFamily="49" charset="-120"/>
                <a:ea typeface="華康粗圓體" pitchFamily="49" charset="-120"/>
              </a:rPr>
              <a:t>第八異象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</a:rPr>
              <a:t>6:1-8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〕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：馬匹巡視全地</a:t>
            </a:r>
            <a:r>
              <a:rPr lang="en-US" sz="2400" dirty="0" smtClean="0">
                <a:latin typeface="華康粗圓體" pitchFamily="49" charset="-120"/>
                <a:ea typeface="華康粗圓體" pitchFamily="49" charset="-120"/>
                <a:sym typeface="Wingdings"/>
              </a:rPr>
              <a:t>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全地已受審判，神</a:t>
            </a:r>
            <a:endParaRPr lang="en-US" altLang="zh-TW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                   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的心得安慰。</a:t>
            </a:r>
            <a:endParaRPr lang="en-US" altLang="zh-TW" sz="2400" dirty="0" smtClean="0">
              <a:latin typeface="華康粗圓體" pitchFamily="49" charset="-120"/>
              <a:ea typeface="華康粗圓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00034" y="357166"/>
            <a:ext cx="821537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華康粗圓體" pitchFamily="49" charset="-120"/>
                <a:ea typeface="華康粗圓體" pitchFamily="49" charset="-120"/>
              </a:rPr>
              <a:t>	</a:t>
            </a:r>
            <a:r>
              <a:rPr lang="en-US" sz="2400" i="1" dirty="0" smtClean="0">
                <a:latin typeface="華康粗圓體" pitchFamily="49" charset="-120"/>
                <a:ea typeface="華康粗圓體" pitchFamily="49" charset="-120"/>
              </a:rPr>
              <a:t>  	</a:t>
            </a:r>
            <a:r>
              <a:rPr lang="zh-TW" altLang="en-US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第一信息 </a:t>
            </a:r>
            <a:r>
              <a:rPr lang="en-US" altLang="zh-TW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zh-TW" altLang="en-US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七至八章</a:t>
            </a:r>
            <a:r>
              <a:rPr lang="en-US" altLang="zh-TW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〕</a:t>
            </a:r>
            <a:endParaRPr lang="en-US" sz="2800" dirty="0" smtClean="0">
              <a:solidFill>
                <a:srgbClr val="FFFF00"/>
              </a:solidFill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神要復興耶路撒冷</a:t>
            </a:r>
            <a:r>
              <a:rPr lang="zh-TW" altLang="en-US" sz="2400" smtClean="0"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zh-TW" altLang="en-US" sz="2400" smtClean="0">
                <a:latin typeface="華康粗圓體" pitchFamily="49" charset="-120"/>
                <a:ea typeface="華康粗圓體" pitchFamily="49" charset="-120"/>
              </a:rPr>
              <a:t>要住在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以色列人中間。百姓若從敗壞中回轉，建造聖殿，神必祝福他們，天降甘霖，地出土產，禁食變成喜樂。萬民將來到耶路撒冷尋求神，因為知道神與以色列人同在。</a:t>
            </a:r>
            <a:endParaRPr lang="en-US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	 	</a:t>
            </a:r>
            <a:r>
              <a:rPr lang="zh-TW" altLang="en-US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第二信息  </a:t>
            </a:r>
            <a:r>
              <a:rPr lang="en-US" altLang="zh-TW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zh-TW" altLang="en-US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九至十一章</a:t>
            </a:r>
            <a:r>
              <a:rPr lang="en-US" altLang="zh-TW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〕</a:t>
            </a:r>
            <a:endParaRPr lang="en-US" sz="2800" dirty="0" smtClean="0">
              <a:solidFill>
                <a:srgbClr val="FFFF00"/>
              </a:solidFill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列國被罰，錫安公義的王謙和地騎著驢駒來到。主必拯救子民歸回故土，憐恤他們像以前一樣。可惜，以色列人仍然硬心，棄絕神差的好牧人，反接納假牧人。</a:t>
            </a:r>
            <a:endParaRPr lang="en-US" sz="24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		</a:t>
            </a:r>
            <a:r>
              <a:rPr lang="zh-TW" altLang="en-US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第三信息  </a:t>
            </a:r>
            <a:r>
              <a:rPr lang="en-US" altLang="zh-TW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〔</a:t>
            </a:r>
            <a:r>
              <a:rPr lang="zh-TW" altLang="en-US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十二至十四章</a:t>
            </a:r>
            <a:r>
              <a:rPr lang="en-US" altLang="zh-TW" sz="2800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〕</a:t>
            </a:r>
            <a:endParaRPr lang="en-US" sz="2800" dirty="0" smtClean="0">
              <a:solidFill>
                <a:srgbClr val="FFFF00"/>
              </a:solidFill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『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那日</a:t>
            </a:r>
            <a:r>
              <a:rPr lang="en-US" altLang="zh-TW" sz="2400" dirty="0" smtClean="0">
                <a:latin typeface="華康粗圓體" pitchFamily="49" charset="-120"/>
                <a:ea typeface="華康粗圓體" pitchFamily="49" charset="-120"/>
              </a:rPr>
              <a:t>』</a:t>
            </a:r>
            <a:r>
              <a:rPr lang="zh-TW" altLang="en-US" sz="2400" dirty="0" smtClean="0">
                <a:latin typeface="華康粗圓體" pitchFamily="49" charset="-120"/>
                <a:ea typeface="華康粗圓體" pitchFamily="49" charset="-120"/>
              </a:rPr>
              <a:t>在這段經文中出現十六次之多，是神永遠國度建立的日子。神將親自保護耶路撒冷，施憐憫叫大衛家悔改，為罪哭泣。他們必仰望所扎的主。神必給大衛家開一個洗罪泉源。神的牧人受擊打被害，但以色列餘民會蒙保守，經試煉後如精金，他們要們神的子民。那日，主必降臨橄欖山，耶和華必作全地的主。那日，耶和華殿中一切歸耶和華為聖。</a:t>
            </a:r>
            <a:endParaRPr lang="en-US" altLang="zh-TW" sz="2400" dirty="0" smtClean="0">
              <a:latin typeface="華康粗圓體" pitchFamily="49" charset="-120"/>
              <a:ea typeface="華康粗圓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714348" y="357166"/>
            <a:ext cx="825014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讀撒迦利亞書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13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四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10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九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9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12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十三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，十四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20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21</a:t>
            </a: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zh-TW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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從這些經文，你領受甚麼信息？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0629" y="1268760"/>
            <a:ext cx="8084265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撒迦利亞書的主題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algn="ctr"/>
            <a:r>
              <a:rPr lang="en-US" altLang="zh-TW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《</a:t>
            </a:r>
            <a:r>
              <a:rPr lang="zh-TW" alt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神記念祂的約：神旨意成就</a:t>
            </a:r>
            <a:r>
              <a:rPr lang="en-US" altLang="zh-TW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》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9486" y="2428868"/>
            <a:ext cx="2646878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瑪拉基書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14282" y="214290"/>
            <a:ext cx="8750206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瑪拉基書的特點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與其他先知書有何不同？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 </a:t>
            </a: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舊約最後一本先知書，猶太人稱為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《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先知的印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耶和華神自問自答：一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2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，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6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；二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14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；三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7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～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8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瑪拉基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：我的使者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當時的情況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以斯拉，尼希米之後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109728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百姓屬靈情況日益衰落。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109728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聖殿敬拜每況愈下。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讀瑪拉基書 三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7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百姓必須轉向：如何轉向？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停止奪取我的供物！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14282" y="214290"/>
            <a:ext cx="875020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瑪拉基書的中心：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『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聖約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』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109728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一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2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109728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二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4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～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5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先知面對一群失望的百姓，希奇神任憑他們落在許多苦難中而不理他們？問題不是出於神，神信實守約，問題出於他們，他們離棄聖約。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聖約的一邊出了問題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實際地尊重神，履行聖約，神的祝福就必臨到。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42910" y="642918"/>
            <a:ext cx="778674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瑪拉基書的內容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 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全書共兩段：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第一段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第一至二章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：耶和華責百姓背約，不尊重神。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第二段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〔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第三至四章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：祂來的日子，誰能擔當得起呢？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Wingdings"/>
              <a:buChar char="F"/>
              <a:defRPr/>
            </a:pPr>
            <a:r>
              <a:rPr lang="zh-TW" altLang="en-US" sz="280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瑪拉基書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的主題是甚麼？</a:t>
            </a:r>
            <a:endParaRPr lang="en-US" altLang="zh-TW" sz="2800" dirty="0" smtClean="0"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	《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當預備迎見你的神</a:t>
            </a:r>
            <a:r>
              <a:rPr lang="en-US" altLang="zh-TW" sz="2800" dirty="0" smtClean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57158" y="1714488"/>
            <a:ext cx="792961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舊約書卷主題綜覽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全本舊約主題是甚麼？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           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《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神與人立約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—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祝福之循環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95536" y="0"/>
            <a:ext cx="8748464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eaLnBrk="0" hangingPunct="0">
              <a:spcBef>
                <a:spcPts val="1200"/>
              </a:spcBef>
              <a:defRPr/>
            </a:pPr>
            <a:r>
              <a:rPr lang="zh-TW" altLang="en-US" sz="28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640080" lvl="1" indent="-514350">
              <a:spcBef>
                <a:spcPts val="1200"/>
              </a:spcBef>
              <a:buFont typeface="+mj-lt"/>
              <a:buAutoNum type="arabicParenR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先知的呼喚：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97280" lvl="2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以法蓮的情況：八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14</a:t>
            </a:r>
          </a:p>
          <a:p>
            <a:pPr marL="1097280" lvl="2" indent="-5143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先知的呼喚：六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785794"/>
            <a:ext cx="7786742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摩西五經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創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：神與人立約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：選民生活準則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：選民操練敬虔與聖潔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：選民迷失在曠野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申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：神與選民重新立約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以色列人是誰？帶著聖約之選民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714356"/>
            <a:ext cx="7786742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歷史書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書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：選民爭戰得應許之地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：選民被迦南人同化了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得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：耶和華保守成就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撒上下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：耶和華主宰浮沉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王上下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：種甚麼，收甚麼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代上下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：選民復興的焦點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428604"/>
            <a:ext cx="821537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歷史書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7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：重建聖殿與聖民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7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尼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：重建聖城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7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：重建信心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辨識上主之作為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選民走過甚麼路？從歷史中認識神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428604"/>
            <a:ext cx="842968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詩歌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五本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：苦難中的忍耐與信心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：哀求與讚美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箴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：得著真智慧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認識耶和華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傳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：主僕正位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在日子中敬畏神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：婚姻之愛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從婚姻想到神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選民要學甚麼功課？在生活中認識神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85720" y="500042"/>
            <a:ext cx="8429684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大先知書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五本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賽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：審判與救贖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耶，哀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：審判中的哀鳴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結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：耶和華的名必被尊崇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：現實與信心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選民在外邦中可以守住信仰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選民要學甚麼功課？在救贖計劃中認識神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85720" y="500042"/>
            <a:ext cx="871543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小先知書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何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：我的民，我的神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關係的重建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珥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：耶和華日子臨近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懼怕或歡喜？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：耶和華日子臨近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我們怎樣獲罪於天？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：以東受罰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拿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：耶和華不離不棄的愛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選民要學甚麼功課？耶和華是愛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85720" y="500042"/>
            <a:ext cx="871543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小先知書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：錫安高舉前的疼痛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鴻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：耶和華萬不以有罪的為無罪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哈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：義人必因信得生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番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：等候復興的日子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選民要學甚麼功課？苦難中的盼望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錫安必被高舉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85720" y="500042"/>
            <a:ext cx="8715436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小先知書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〔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十二本</a:t>
            </a:r>
            <a:r>
              <a:rPr lang="en-US" altLang="zh-TW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〕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</a:t>
            </a:r>
            <a:endParaRPr lang="en-US" altLang="zh-TW" sz="28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10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該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：選民是否將神放在優先？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10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：歸耶和華為聖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神的計劃必繼續進行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 startAt="10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瑪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：預備迎見你的神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選民要學甚麼功課？重整生活的優先，預備迎見神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57158" y="1714488"/>
            <a:ext cx="8501122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舊約書卷主題綜覽</a:t>
            </a:r>
            <a:r>
              <a:rPr lang="en-US" altLang="zh-TW" sz="40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	               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全本舊約的主題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  <a:sym typeface="Wingding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《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神與人立約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—</a:t>
            </a:r>
            <a:r>
              <a:rPr lang="zh-TW" altLang="en-US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神要藉選民成為萬民之祝福</a:t>
            </a:r>
            <a:r>
              <a:rPr lang="en-US" altLang="zh-TW" sz="3200" b="1" dirty="0" smtClean="0">
                <a:latin typeface="華康徽宗宮體W5(P)" pitchFamily="66" charset="-120"/>
                <a:ea typeface="華康徽宗宮體W5(P)" pitchFamily="66" charset="-120"/>
                <a:sym typeface="Wingding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56895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</a:rPr>
              <a:t>			</a:t>
            </a:r>
            <a:r>
              <a:rPr lang="en-US" altLang="zh-TW" sz="3600" smtClean="0"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zh-TW" altLang="en-US" sz="3600" smtClean="0">
                <a:latin typeface="華康墨字體" pitchFamily="81" charset="-120"/>
                <a:ea typeface="華康墨字體" pitchFamily="81" charset="-120"/>
              </a:rPr>
              <a:t>無</a:t>
            </a:r>
            <a:r>
              <a:rPr lang="zh-TW" altLang="en-US" sz="3600" dirty="0" smtClean="0">
                <a:latin typeface="華康墨字體" pitchFamily="81" charset="-120"/>
                <a:ea typeface="華康墨字體" pitchFamily="81" charset="-120"/>
              </a:rPr>
              <a:t>論你在何方</a:t>
            </a:r>
            <a:endParaRPr lang="en-US" altLang="zh-TW" sz="3600" dirty="0" smtClean="0">
              <a:latin typeface="華康墨字體" pitchFamily="81" charset="-120"/>
              <a:ea typeface="華康墨字體" pitchFamily="81" charset="-120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</a:rPr>
              <a:t>願主的愛與你同在，無論你在何方，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</a:rPr>
              <a:t>願祂祝福你的心靈安康。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</a:rPr>
              <a:t>祂的愛如流水淙淙，願你分享祂的愛，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</a:rPr>
              <a:t>在那漫漫的黑夜，見主光。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</a:rPr>
              <a:t>主的愛，如流水淙淙，願你分享祂的愛，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</a:rPr>
              <a:t>以祂愛，還祂愛，永常在。</a:t>
            </a:r>
            <a:r>
              <a:rPr lang="en-US" altLang="zh-TW" sz="3600" dirty="0">
                <a:latin typeface="華康粗圓體(P)" pitchFamily="34" charset="-120"/>
                <a:ea typeface="華康粗圓體(P)" pitchFamily="34" charset="-12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428596" y="642918"/>
            <a:ext cx="821537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何西阿書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大綱：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何西阿的家庭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3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祭司與百姓背逆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〔4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7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責備以色列背道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〔8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回顧過去，展望將來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〔12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14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	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 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何西阿書的主題是甚麼？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  <a:p>
            <a:pPr marL="742950" indent="-74295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	    《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神如何去愛我們？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》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03648" y="1556792"/>
            <a:ext cx="640871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何西阿書的主題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algn="ctr"/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《</a:t>
            </a: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神如何去愛我們？</a:t>
            </a: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》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75656" y="1196752"/>
            <a:ext cx="6480720" cy="16619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zh-TW" alt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約珥書</a:t>
            </a:r>
            <a:endParaRPr lang="en-US" altLang="zh-TW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pPr marL="342900" indent="-342900">
              <a:spcBef>
                <a:spcPts val="1200"/>
              </a:spcBef>
              <a:defRPr/>
            </a:pPr>
            <a:r>
              <a:rPr lang="zh-TW" altLang="en-US" sz="4400" dirty="0" smtClean="0">
                <a:solidFill>
                  <a:schemeClr val="tx1"/>
                </a:solidFill>
                <a:latin typeface="華康方圓體W7(P)" pitchFamily="82" charset="-122"/>
                <a:ea typeface="華康方圓體W7(P)" pitchFamily="82" charset="-122"/>
                <a:sym typeface="Wingdings"/>
              </a:rPr>
              <a:t>  一篇藉蝗災所傳的信息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3710</TotalTime>
  <Words>503</Words>
  <Application>Microsoft Office PowerPoint</Application>
  <PresentationFormat>On-screen Show (4:3)</PresentationFormat>
  <Paragraphs>388</Paragraphs>
  <Slides>69</Slides>
  <Notes>69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 Tran</cp:lastModifiedBy>
  <cp:revision>354</cp:revision>
  <dcterms:created xsi:type="dcterms:W3CDTF">2006-10-29T06:33:09Z</dcterms:created>
  <dcterms:modified xsi:type="dcterms:W3CDTF">2013-11-11T00:08:01Z</dcterms:modified>
</cp:coreProperties>
</file>