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20"/>
  </p:notesMasterIdLst>
  <p:sldIdLst>
    <p:sldId id="350" r:id="rId2"/>
    <p:sldId id="352" r:id="rId3"/>
    <p:sldId id="363" r:id="rId4"/>
    <p:sldId id="364" r:id="rId5"/>
    <p:sldId id="365" r:id="rId6"/>
    <p:sldId id="366" r:id="rId7"/>
    <p:sldId id="351" r:id="rId8"/>
    <p:sldId id="369" r:id="rId9"/>
    <p:sldId id="354" r:id="rId10"/>
    <p:sldId id="355" r:id="rId11"/>
    <p:sldId id="357" r:id="rId12"/>
    <p:sldId id="356" r:id="rId13"/>
    <p:sldId id="358" r:id="rId14"/>
    <p:sldId id="370" r:id="rId15"/>
    <p:sldId id="359" r:id="rId16"/>
    <p:sldId id="360" r:id="rId17"/>
    <p:sldId id="361" r:id="rId18"/>
    <p:sldId id="36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AA34906-98A6-4ACF-8950-9D1CC6D11618}" type="datetimeFigureOut">
              <a:rPr lang="en-US"/>
              <a:pPr>
                <a:defRPr/>
              </a:pPr>
              <a:t>7/26/2015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88AD197-E6DE-4CE1-8D40-7BDE67DFC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E2F58F-546C-47E3-A6D9-43DE7149558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A4E78E-9FAA-45A6-BDA8-9230632979A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66872B-2AB8-4BA2-9414-961ACB254079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7FA49F-DA57-465C-991B-CD625BFB4467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BDB2B4-DA7E-4D6D-BC24-CECD42C6D6E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46DA47-F3CC-4B96-8936-BB8B05A27381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4B0E3E-852A-463F-B35F-98DE40C1C7A4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7D8349-5369-4200-A8AD-0DEA9D0DED65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8F28BB-AD8D-4CAB-BFC3-FC132032A963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BE92BC-8F1F-41E6-B0BA-929DF62D2060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9755DCA0-6E57-467A-80D0-156C878EEBB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ED0E9ED-CB73-4838-9DAD-BCC248931058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692696"/>
            <a:ext cx="8064896" cy="25853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                  羅馬書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>
              <a:lnSpc>
                <a:spcPct val="150000"/>
              </a:lnSpc>
              <a:buFont typeface="Wingdings"/>
              <a:buChar char="²"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為何保羅寫這本神學性質甚重的書信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    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給素未謀面的羅馬基督徒群體？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404664"/>
            <a:ext cx="8429684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為何保羅寫哥林多前書：</a:t>
            </a:r>
            <a:endParaRPr lang="en-US" altLang="zh-TW" sz="3200" dirty="0" smtClean="0"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外邦信徒帶進教會的舊觀念習慣。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不同社會階層信徒間的適應。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希臘思想所帶來的干擾：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智慧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教會聚會及生活的秩序。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教會內部問題的處理。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Ä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試讀哥林多前書第六章，指出其中所要處理的教會問題。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324544" y="332656"/>
            <a:ext cx="8429684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為何保羅寫哥林多前書？</a:t>
            </a:r>
            <a:endParaRPr lang="en-US" altLang="zh-TW" sz="3200" dirty="0" smtClean="0"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教會結黨分爭：驕傲自大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〔1:-4:〕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教會容讓罪惡：倫理敗壞，淫亂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〔5:-7:〕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外邦信徒帶進教會的舊觀念與習慣：祭偶物的肉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〔8:-9:〕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，女人蒙頭。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Ä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請指出哥林多前書，保羅題到的一些教會問題中，對你感受最深刻的？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180528" y="548680"/>
            <a:ext cx="8643966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保羅在哥林多前書中，面對教會不同問題的處理方法？</a:t>
            </a:r>
            <a:endParaRPr lang="en-US" altLang="zh-TW" sz="3200" dirty="0" smtClean="0"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Ä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讀哥林多前書第六章，指出其中所要處理的教會問題。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Ä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保羅處理問題的方法：問題的根源。例子：保羅怎樣教導有關恩賜的問題？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〔12: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14:〕</a:t>
            </a: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Ä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哥林多前書以復活問題結束，思想這問題的重要性。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404664"/>
            <a:ext cx="8748464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哥林多前書處理教會問題的原則：</a:t>
            </a:r>
            <a:endParaRPr lang="en-US" altLang="zh-TW" sz="3200" dirty="0" smtClean="0"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1028700" lvl="1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在主耶穌基督的日子，無可責備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8〕</a:t>
            </a:r>
          </a:p>
          <a:p>
            <a:pPr marL="1028700" lvl="1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神使耶穌基督成為我們的智慧，公義，聖潔，救贖：當誇的，指著主誇口。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30〕</a:t>
            </a:r>
          </a:p>
          <a:p>
            <a:pPr marL="1028700" lvl="1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要在身子上榮耀神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19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20〕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028700" lvl="1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神要我們造就的是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人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八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9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13〕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：最大而且常存的只有愛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十三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9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13〕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124744"/>
            <a:ext cx="7391400" cy="18466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哥林多前書主題 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4000" dirty="0" smtClean="0">
                <a:latin typeface="華康古印體(P)" pitchFamily="66" charset="-120"/>
                <a:ea typeface="華康古印體(P)" pitchFamily="66" charset="-120"/>
              </a:rPr>
              <a:t>            </a:t>
            </a:r>
            <a:r>
              <a:rPr lang="en-US" altLang="zh-TW" sz="4000" dirty="0" smtClean="0">
                <a:latin typeface="華康古印體(P)" pitchFamily="66" charset="-120"/>
                <a:ea typeface="華康古印體(P)" pitchFamily="66" charset="-120"/>
              </a:rPr>
              <a:t>《</a:t>
            </a:r>
            <a:r>
              <a:rPr lang="zh-TW" altLang="en-US" sz="4000" dirty="0" smtClean="0">
                <a:latin typeface="華康古印體(P)" pitchFamily="66" charset="-120"/>
                <a:ea typeface="華康古印體(P)" pitchFamily="66" charset="-120"/>
              </a:rPr>
              <a:t>教會問題的處理</a:t>
            </a:r>
            <a:r>
              <a:rPr lang="en-US" altLang="zh-TW" sz="4000" dirty="0" smtClean="0">
                <a:latin typeface="華康古印體(P)" pitchFamily="66" charset="-120"/>
                <a:ea typeface="華康古印體(P)" pitchFamily="66" charset="-120"/>
              </a:rPr>
              <a:t>》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980728"/>
            <a:ext cx="7391400" cy="16569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               哥林多後書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>
              <a:lnSpc>
                <a:spcPct val="150000"/>
              </a:lnSpc>
              <a:buFont typeface="Wingdings"/>
              <a:buChar char="²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保羅寫哥林多後書回應的是甚麼問題？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180528" y="188640"/>
            <a:ext cx="932452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為何保羅寫哥林多後書？</a:t>
            </a:r>
            <a:endParaRPr lang="en-US" altLang="zh-TW" sz="3200" dirty="0" smtClean="0"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為何保羅的行程有改變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〔1: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2:〕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保羅為自己職分與品格的自辯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〔3: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6:〕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牧者心聲：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為信徒的回轉放下心頭大石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〔7:〕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分享馬其頓教會的見證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〔8: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9:〕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分享心中話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〔10: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13:〕</a:t>
            </a:r>
          </a:p>
          <a:p>
            <a:pPr marL="2400300" lvl="4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自己肉體的軟弱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28〕</a:t>
            </a:r>
          </a:p>
          <a:p>
            <a:pPr marL="2400300" lvl="4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為眾人心中的重壓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29〕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180528" y="332656"/>
            <a:ext cx="8786842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為何保羅寫哥林多後書？</a:t>
            </a:r>
            <a:endParaRPr lang="en-US" altLang="zh-TW" sz="3200" dirty="0" smtClean="0"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解釋保羅決定事情，凡事都是為他們的好處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15〕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勸勉同工凡事不可叫人有妨礙，免得這職分被人毀謗，反倒在各事上，表明自己是神的用人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4〕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分享教會事奉的悲與喜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10〕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分享自己能夠繼續剛強地事奉的秘訣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9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10〕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980728"/>
            <a:ext cx="7391400" cy="25853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哥林多後書主題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		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牧者心聲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</a:t>
            </a:r>
            <a:r>
              <a:rPr lang="en-US" altLang="zh-TW" sz="3600" dirty="0" smtClean="0">
                <a:ln>
                  <a:solidFill>
                    <a:srgbClr val="00B05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《</a:t>
            </a:r>
            <a:r>
              <a:rPr lang="zh-TW" altLang="en-US" sz="3600" dirty="0" smtClean="0">
                <a:ln>
                  <a:solidFill>
                    <a:srgbClr val="00B05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教會事奉的情與理，悲與喜</a:t>
            </a:r>
            <a:r>
              <a:rPr lang="en-US" altLang="zh-TW" sz="3600" dirty="0" smtClean="0">
                <a:ln>
                  <a:solidFill>
                    <a:srgbClr val="00B05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》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324544" y="332656"/>
            <a:ext cx="8820472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根據羅馬書內容，保羅寫信兩個目的：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羅馬城中猶太群體與外邦信徒中的緊張關係，及神學觀的衝突。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保羅為計劃到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地極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西班牙傳福音鋪路，希望鞏固羅馬教會在教義及聖徒生活的根基，所以寫了這卷全本聖經中最清楚以耶穌基督為中心的系統神學。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828600" y="260648"/>
            <a:ext cx="9972600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zh-TW" altLang="en-US" sz="3200" dirty="0" smtClean="0">
                <a:latin typeface="華康特粗楷體(P)" pitchFamily="66" charset="-120"/>
                <a:ea typeface="華康特粗楷體(P)" pitchFamily="66" charset="-120"/>
              </a:rPr>
              <a:t>引言</a:t>
            </a:r>
            <a:r>
              <a:rPr lang="en-US" altLang="zh-TW" sz="3200" dirty="0" smtClean="0">
                <a:latin typeface="華康特粗楷體(P)" pitchFamily="66" charset="-120"/>
                <a:ea typeface="華康特粗楷體(P)" pitchFamily="66" charset="-120"/>
              </a:rPr>
              <a:t>〔</a:t>
            </a:r>
            <a:r>
              <a:rPr lang="zh-TW" altLang="en-US" sz="3200" dirty="0" smtClean="0">
                <a:latin typeface="華康特粗楷體(P)" pitchFamily="66" charset="-120"/>
                <a:ea typeface="華康特粗楷體(P)" pitchFamily="66" charset="-120"/>
              </a:rPr>
              <a:t>一</a:t>
            </a:r>
            <a:r>
              <a:rPr lang="en-US" altLang="zh-TW" sz="3200" dirty="0" smtClean="0">
                <a:latin typeface="華康特粗楷體(P)" pitchFamily="66" charset="-120"/>
                <a:ea typeface="華康特粗楷體(P)" pitchFamily="66" charset="-120"/>
              </a:rPr>
              <a:t>1</a:t>
            </a:r>
            <a:r>
              <a:rPr lang="zh-TW" altLang="en-US" sz="3200" dirty="0" smtClean="0">
                <a:latin typeface="華康特粗楷體(P)" pitchFamily="66" charset="-120"/>
                <a:ea typeface="華康特粗楷體(P)" pitchFamily="66" charset="-120"/>
              </a:rPr>
              <a:t>～</a:t>
            </a:r>
            <a:r>
              <a:rPr lang="en-US" altLang="zh-TW" sz="3200" dirty="0" smtClean="0">
                <a:latin typeface="華康特粗楷體(P)" pitchFamily="66" charset="-120"/>
                <a:ea typeface="華康特粗楷體(P)" pitchFamily="66" charset="-120"/>
              </a:rPr>
              <a:t>7〕</a:t>
            </a:r>
            <a:r>
              <a:rPr lang="zh-TW" altLang="en-US" sz="3200" dirty="0" smtClean="0">
                <a:latin typeface="華康特粗楷體(P)" pitchFamily="66" charset="-120"/>
                <a:ea typeface="華康特粗楷體(P)" pitchFamily="66" charset="-120"/>
              </a:rPr>
              <a:t>：</a:t>
            </a:r>
            <a:r>
              <a:rPr lang="en-US" altLang="zh-TW" sz="3200" dirty="0" smtClean="0">
                <a:latin typeface="華康特粗楷體(P)" pitchFamily="66" charset="-120"/>
                <a:ea typeface="華康特粗楷體(P)" pitchFamily="66" charset="-120"/>
              </a:rPr>
              <a:t>『</a:t>
            </a:r>
            <a:r>
              <a:rPr lang="zh-TW" altLang="en-US" sz="3200" dirty="0" smtClean="0">
                <a:latin typeface="華康特粗楷體(P)" pitchFamily="66" charset="-120"/>
                <a:ea typeface="華康特粗楷體(P)" pitchFamily="66" charset="-120"/>
              </a:rPr>
              <a:t>信服真道</a:t>
            </a:r>
            <a:r>
              <a:rPr lang="en-US" altLang="zh-TW" sz="3200" dirty="0" smtClean="0">
                <a:latin typeface="華康特粗楷體(P)" pitchFamily="66" charset="-120"/>
                <a:ea typeface="華康特粗楷體(P)" pitchFamily="66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因信稱義得生：第一至五章。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這義是本於信，以致於信。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隨從聖靈成聖：第六至八章。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體貼肉體就是死，體貼聖靈乃是生命平安。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神隨意憐憫：第九至十一章。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原來枝子與野橄欖：神的恩慈和嚴厲。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活出信仰：第十二至十五章。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心意更新而變化，察驗何為神的旨意。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zh-TW" altLang="en-US" sz="3200" dirty="0" smtClean="0"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  <a:sym typeface="Wingdings"/>
              </a:rPr>
              <a:t>結論：第十六章</a:t>
            </a:r>
            <a:r>
              <a:rPr lang="en-US" altLang="zh-TW" sz="3200" dirty="0" smtClean="0"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  <a:sym typeface="Wingdings"/>
              </a:rPr>
              <a:t>『</a:t>
            </a:r>
            <a:r>
              <a:rPr lang="zh-TW" altLang="en-US" sz="3200" dirty="0" smtClean="0"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  <a:sym typeface="Wingdings"/>
              </a:rPr>
              <a:t>信服真道</a:t>
            </a:r>
            <a:r>
              <a:rPr lang="en-US" altLang="zh-TW" sz="3200" dirty="0" smtClean="0"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4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100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400" fill="hold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00" fill="hold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 tmFilter="0,0; .5, 1; 1, 1"/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180528" y="188640"/>
            <a:ext cx="9324528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97280" lvl="2" indent="-571500" eaLnBrk="0" hangingPunct="0"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引言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7〕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：在這濃縮精簡的引言中，你找到甚麼新約神學重點？保羅的使命宣言是甚麼？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參十六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27〕</a:t>
            </a:r>
          </a:p>
          <a:p>
            <a:pPr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因信稱義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：第一至五章。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這義是本於信，以致於信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17〕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裡面作的才是真猶太人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29〕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神的義加給一切相信的人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26〕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信耶穌基督從死裡復活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17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25〕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因信與神和好，盼望神的榮耀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五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180528" y="188640"/>
            <a:ext cx="9145016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571500" eaLnBrk="0" hangingPunct="0">
              <a:spcBef>
                <a:spcPts val="1200"/>
              </a:spcBef>
              <a:buFont typeface="+mj-lt"/>
              <a:buAutoNum type="arabicParenR" startAt="2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隨從聖靈成聖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：第六至八章。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作誰的奴僕？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19〕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順服那個律？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25〕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體貼肉體或聖靈？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八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6〕</a:t>
            </a:r>
          </a:p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1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lvl="2" indent="-571500" eaLnBrk="0" hangingPunct="0">
              <a:spcBef>
                <a:spcPts val="1200"/>
              </a:spcBef>
              <a:buFont typeface="+mj-lt"/>
              <a:buAutoNum type="arabicParenR" startAt="3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神隨意憐憫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：第九至十一章。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lvl="3" indent="-57150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神憐憫的主權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九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18〕</a:t>
            </a:r>
          </a:p>
          <a:p>
            <a:pPr lvl="3" indent="-57150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神所定的救法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9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13〕</a:t>
            </a:r>
          </a:p>
          <a:p>
            <a:pPr lvl="3" indent="-57150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原來枝子與野橄欖：恩慈與嚴厲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17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32〕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180528" y="188640"/>
            <a:ext cx="9145016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571500" eaLnBrk="0" hangingPunct="0">
              <a:spcBef>
                <a:spcPts val="1200"/>
              </a:spcBef>
              <a:buFont typeface="+mj-lt"/>
              <a:buAutoNum type="arabicParenR" startAt="4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活出信仰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：第十二至十五章。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lvl="3" indent="-57150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獻上活祭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2〕</a:t>
            </a:r>
          </a:p>
          <a:p>
            <a:pPr lvl="3" indent="-57150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披戴基督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14〕</a:t>
            </a:r>
          </a:p>
          <a:p>
            <a:pPr lvl="3" indent="-57150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不論斷，不使弟兄跌倒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6〕</a:t>
            </a:r>
          </a:p>
          <a:p>
            <a:pPr lvl="3" indent="-57150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彼此接納，叫鄰舍得益處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十五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17〕</a:t>
            </a:r>
          </a:p>
          <a:p>
            <a:pPr marL="731520" lvl="3" indent="-571500" eaLnBrk="0" hangingPunct="0"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結論：使萬國的民信服真道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17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27〕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70" decel="100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770" decel="100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324544" y="260648"/>
            <a:ext cx="9145016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defRPr/>
            </a:pPr>
            <a:r>
              <a:rPr lang="zh-TW" altLang="en-US" sz="3200" dirty="0" smtClean="0">
                <a:solidFill>
                  <a:srgbClr val="FF0000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</a:t>
            </a: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 </a:t>
            </a:r>
            <a:r>
              <a:rPr lang="en-US" altLang="zh-TW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以基督為中心的救恩觀</a:t>
            </a:r>
            <a:r>
              <a:rPr lang="en-US" altLang="zh-TW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相信基督：神的義在律法以外已經顯明出來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羅馬書第三章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歸入基督：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死了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與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活著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』--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成聖的本質不在乎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甚麼，乃在乎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歸入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』--『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與主聯合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羅馬書第六章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倚靠基督：得勝裏面的律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第七章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屬於基督：聖靈，盼望，神在主基督耶穌裏的愛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第八 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披戴基督：為主而活，成為別人的祝福。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692696"/>
            <a:ext cx="8064896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FFFF"/>
                  </a:solidFill>
                </a:ln>
                <a:latin typeface="華康中圓體(P)" pitchFamily="34" charset="-120"/>
                <a:ea typeface="華康中圓體(P)" pitchFamily="34" charset="-120"/>
              </a:rPr>
              <a:t>                  羅馬書</a:t>
            </a:r>
            <a:endParaRPr lang="en-US" altLang="zh-TW" sz="3600" dirty="0" smtClean="0">
              <a:ln>
                <a:solidFill>
                  <a:srgbClr val="FFFFFF"/>
                </a:solidFill>
              </a:ln>
              <a:latin typeface="華康中圓體(P)" pitchFamily="34" charset="-120"/>
              <a:ea typeface="華康中圓體(P)" pitchFamily="34" charset="-120"/>
            </a:endParaRPr>
          </a:p>
          <a:p>
            <a:pPr>
              <a:lnSpc>
                <a:spcPct val="150000"/>
              </a:lnSpc>
              <a:buFont typeface="Wingdings"/>
              <a:buChar char="²"/>
            </a:pPr>
            <a:r>
              <a:rPr lang="en-US" altLang="zh-TW" sz="3600" dirty="0" smtClean="0">
                <a:ln>
                  <a:solidFill>
                    <a:srgbClr val="FFFFFF"/>
                  </a:solidFill>
                </a:ln>
                <a:latin typeface="華康中圓體(P)" pitchFamily="34" charset="-120"/>
                <a:ea typeface="華康中圓體(P)" pitchFamily="34" charset="-120"/>
              </a:rPr>
              <a:t>  </a:t>
            </a:r>
            <a:r>
              <a:rPr lang="zh-TW" altLang="en-US" sz="3600" dirty="0" smtClean="0">
                <a:ln>
                  <a:solidFill>
                    <a:srgbClr val="FFFFFF"/>
                  </a:solidFill>
                </a:ln>
                <a:latin typeface="華康中圓體(P)" pitchFamily="34" charset="-120"/>
                <a:ea typeface="華康中圓體(P)" pitchFamily="34" charset="-120"/>
              </a:rPr>
              <a:t>羅馬書的主題：</a:t>
            </a:r>
            <a:r>
              <a:rPr lang="en-US" altLang="zh-TW" sz="3600" dirty="0" smtClean="0">
                <a:ln>
                  <a:solidFill>
                    <a:srgbClr val="FFFFFF"/>
                  </a:solidFill>
                </a:ln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600" dirty="0" smtClean="0">
                <a:ln>
                  <a:solidFill>
                    <a:srgbClr val="FFFFFF"/>
                  </a:solidFill>
                </a:ln>
                <a:latin typeface="華康中圓體(P)" pitchFamily="34" charset="-120"/>
                <a:ea typeface="華康中圓體(P)" pitchFamily="34" charset="-120"/>
              </a:rPr>
              <a:t>全備的福音</a:t>
            </a:r>
            <a:r>
              <a:rPr lang="en-US" altLang="zh-TW" sz="3600" dirty="0" smtClean="0">
                <a:ln>
                  <a:solidFill>
                    <a:srgbClr val="FFFFFF"/>
                  </a:solidFill>
                </a:ln>
                <a:latin typeface="華康中圓體(P)" pitchFamily="34" charset="-120"/>
                <a:ea typeface="華康中圓體(P)" pitchFamily="34" charset="-120"/>
              </a:rPr>
              <a:t>》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124744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 哥林多前書 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            牧會指南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</a:rPr>
              <a:t>—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教會問題的處理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2706</TotalTime>
  <Words>1579</Words>
  <Application>Microsoft Office PowerPoint</Application>
  <PresentationFormat>On-screen Show (4:3)</PresentationFormat>
  <Paragraphs>108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</cp:lastModifiedBy>
  <cp:revision>221</cp:revision>
  <dcterms:created xsi:type="dcterms:W3CDTF">2006-10-29T06:33:09Z</dcterms:created>
  <dcterms:modified xsi:type="dcterms:W3CDTF">2015-07-26T16:30:08Z</dcterms:modified>
</cp:coreProperties>
</file>