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6"/>
  </p:notesMasterIdLst>
  <p:sldIdLst>
    <p:sldId id="338" r:id="rId2"/>
    <p:sldId id="339" r:id="rId3"/>
    <p:sldId id="335" r:id="rId4"/>
    <p:sldId id="336" r:id="rId5"/>
    <p:sldId id="337" r:id="rId6"/>
    <p:sldId id="314" r:id="rId7"/>
    <p:sldId id="330" r:id="rId8"/>
    <p:sldId id="331" r:id="rId9"/>
    <p:sldId id="332" r:id="rId10"/>
    <p:sldId id="317" r:id="rId11"/>
    <p:sldId id="316" r:id="rId12"/>
    <p:sldId id="318" r:id="rId13"/>
    <p:sldId id="334" r:id="rId14"/>
    <p:sldId id="33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6/13/2015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A358772-6E7F-4E0F-ADCF-0BE70FD28E56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A358772-6E7F-4E0F-ADCF-0BE70FD28E56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顯</a:t>
            </a:r>
            <a:r>
              <a:rPr lang="en-US" altLang="zh-TW" dirty="0" smtClean="0"/>
              <a:t>, 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2000240"/>
            <a:ext cx="6462706" cy="825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沉默的四百年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四本福音書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476672"/>
            <a:ext cx="828680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n>
                  <a:solidFill>
                    <a:srgbClr val="FFFF00"/>
                  </a:solidFill>
                </a:ln>
                <a:latin typeface="華康古印體(P)" pitchFamily="66" charset="-120"/>
                <a:ea typeface="華康古印體(P)" pitchFamily="66" charset="-120"/>
              </a:rPr>
              <a:t>馬太福音：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大量引用舊約聖經，突出耶穌的猶太背景，將祂與亞伯拉罕和大衛的應許相連，證明耶穌是彌賽亞的身份。以耶穌的講章作骨幹。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n>
                  <a:solidFill>
                    <a:srgbClr val="FFFF00"/>
                  </a:solidFill>
                </a:ln>
                <a:latin typeface="華康古印體(P)" pitchFamily="66" charset="-120"/>
                <a:ea typeface="華康古印體(P)" pitchFamily="66" charset="-120"/>
              </a:rPr>
              <a:t>馬可福音：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節奏極快，絕不記講章，只記耶穌和門徒不停做事，是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行動的福音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』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，馬可寫本書急想澄清當時人對基督教的誤解。馬可福音的神學，是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十字架的神學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』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，本書重點在耶穌最後一週的事蹟。</a:t>
            </a:r>
            <a:endParaRPr lang="zh-TW" altLang="en-US" sz="3200" dirty="0" smtClean="0">
              <a:ln>
                <a:solidFill>
                  <a:srgbClr val="FFFF00"/>
                </a:solidFill>
              </a:ln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642910" y="714356"/>
            <a:ext cx="792961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華康古印體(P)" pitchFamily="66" charset="-120"/>
                <a:ea typeface="華康古印體(P)" pitchFamily="66" charset="-120"/>
              </a:rPr>
              <a:t>路加福音：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路加想表達的，是上帝的作為在歷史中彰顯，基督教信仰植根於歷史上：耶穌降世，受苦，受死，復活，不是偶然的事，不是悲劇，它一開始就是神計劃的一部份。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華康古印體(P)" pitchFamily="66" charset="-120"/>
                <a:ea typeface="華康古印體(P)" pitchFamily="66" charset="-120"/>
              </a:rPr>
              <a:t>約翰福音：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約翰寫作的目的，為了叫人相信耶穌是基督，是神的兒子，因相信而得生命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二十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30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～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31〕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：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我是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…』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，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『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看哪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…』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  <a:sym typeface="Wingdings" pitchFamily="2" charset="2"/>
              </a:rPr>
              <a:t>新約基督論。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ext Box 2"/>
          <p:cNvSpPr txBox="1">
            <a:spLocks noChangeArrowheads="1"/>
          </p:cNvSpPr>
          <p:nvPr/>
        </p:nvSpPr>
        <p:spPr bwMode="auto">
          <a:xfrm>
            <a:off x="1828800" y="152400"/>
            <a:ext cx="5486400" cy="58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ct val="50000"/>
              </a:spcBef>
            </a:pPr>
            <a:r>
              <a:rPr lang="zh-TW" altLang="en-US" sz="2800" b="1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四福音</a:t>
            </a:r>
            <a:r>
              <a:rPr lang="en-US" altLang="zh-TW" sz="2800" b="1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2800" b="1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一個故事，四個見證人</a:t>
            </a:r>
            <a:r>
              <a:rPr lang="zh-TW" altLang="en-US" sz="2800" b="1" dirty="0">
                <a:latin typeface="華康中圓體(P)" pitchFamily="34" charset="-120"/>
                <a:ea typeface="華康中圓體(P)" pitchFamily="34" charset="-120"/>
              </a:rPr>
              <a:t>   </a:t>
            </a:r>
            <a:endParaRPr lang="zh-TW" altLang="en-US" sz="2400" b="1" dirty="0">
              <a:solidFill>
                <a:srgbClr val="FF9900"/>
              </a:solidFill>
              <a:latin typeface="華康中圓體(P)" pitchFamily="34" charset="-120"/>
              <a:ea typeface="華康中圓體(P)" pitchFamily="34" charset="-120"/>
            </a:endParaRP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8763000" cy="592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altLang="zh-TW" sz="3200" dirty="0"/>
              <a:t> 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馬太福音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耶穌是耶和華對亞伯拉罕及大衛應許的實現，是彌賽亞，是君王。</a:t>
            </a:r>
          </a:p>
          <a:p>
            <a:pPr>
              <a:lnSpc>
                <a:spcPct val="115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 馬可福音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耶穌是僕人，不停地作工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，這僕人最高的服侍是在各各他山上，為人捨命。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115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 路加福音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歷史中的基督，耶穌是人子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，執行神的使命，處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處透露耶穌對貧苦大眾的認同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。人子來，是要尋找拯救失喪的人。</a:t>
            </a:r>
            <a:endParaRPr lang="zh-TW" altLang="en-US" sz="3200" dirty="0"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115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 約翰福音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耶穌是神的兒子，太初有道，道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成肉身住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在我們中間，充充滿滿的有恩典有真理。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71296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v"/>
            </a:pPr>
            <a:r>
              <a:rPr lang="en-US" altLang="zh-TW" sz="3200" b="1" dirty="0">
                <a:latin typeface="華康古印體(P)" pitchFamily="66" charset="-120"/>
                <a:ea typeface="華康古印體(P)" pitchFamily="66" charset="-120"/>
              </a:rPr>
              <a:t> </a:t>
            </a:r>
            <a:r>
              <a:rPr lang="zh-TW" altLang="en-US" sz="3200" b="1" dirty="0">
                <a:latin typeface="華康古印體(P)" pitchFamily="66" charset="-120"/>
                <a:ea typeface="華康古印體(P)" pitchFamily="66" charset="-120"/>
              </a:rPr>
              <a:t>試讀   馬太福音第二</a:t>
            </a: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章</a:t>
            </a:r>
            <a:endParaRPr lang="en-US" altLang="zh-TW" sz="3200" b="1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二王的故事：拿撒人耶穌</a:t>
            </a:r>
            <a:endParaRPr lang="zh-TW" altLang="en-US" sz="3200" b="1" dirty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v"/>
            </a:pPr>
            <a:r>
              <a:rPr lang="zh-TW" altLang="en-US" sz="3200" b="1" dirty="0">
                <a:latin typeface="華康古印體(P)" pitchFamily="66" charset="-120"/>
                <a:ea typeface="華康古印體(P)" pitchFamily="66" charset="-120"/>
              </a:rPr>
              <a:t> 試讀   馬可福音</a:t>
            </a: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第八章</a:t>
            </a:r>
            <a:r>
              <a:rPr lang="en-US" altLang="zh-TW" sz="3200" b="1" dirty="0" smtClean="0">
                <a:latin typeface="華康古印體(P)" pitchFamily="66" charset="-120"/>
                <a:ea typeface="華康古印體(P)" pitchFamily="66" charset="-120"/>
              </a:rPr>
              <a:t>30-38</a:t>
            </a: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節</a:t>
            </a:r>
            <a:endParaRPr lang="en-US" altLang="zh-TW" sz="3200" b="1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耶穌事工突轉階段：由服侍人到預言受難</a:t>
            </a:r>
            <a:endParaRPr lang="en-US" altLang="zh-TW" sz="3200" b="1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v"/>
            </a:pP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試讀    路加福音第二章</a:t>
            </a:r>
            <a:endParaRPr lang="en-US" altLang="zh-TW" sz="3200" b="1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降生故事中許多人物：活在平凡人中的耶穌</a:t>
            </a:r>
            <a:endParaRPr lang="en-US" altLang="zh-TW" sz="3200" b="1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v"/>
            </a:pP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試讀    約翰福音第一章</a:t>
            </a:r>
            <a:r>
              <a:rPr lang="en-US" altLang="zh-TW" sz="3200" b="1" dirty="0" smtClean="0">
                <a:latin typeface="華康古印體(P)" pitchFamily="66" charset="-120"/>
                <a:ea typeface="華康古印體(P)" pitchFamily="66" charset="-120"/>
              </a:rPr>
              <a:t>1-18</a:t>
            </a: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節</a:t>
            </a:r>
            <a:endParaRPr lang="en-US" altLang="zh-TW" sz="3200" b="1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道</a:t>
            </a:r>
            <a:r>
              <a:rPr lang="zh-TW" altLang="en-US" sz="3200" b="1" smtClean="0">
                <a:latin typeface="華康古印體(P)" pitchFamily="66" charset="-120"/>
                <a:ea typeface="華康古印體(P)" pitchFamily="66" charset="-120"/>
              </a:rPr>
              <a:t>成肉身住在我們中間，</a:t>
            </a:r>
            <a:r>
              <a:rPr lang="zh-TW" altLang="en-US" sz="3200" b="1" dirty="0" smtClean="0">
                <a:latin typeface="華康古印體(P)" pitchFamily="66" charset="-120"/>
                <a:ea typeface="華康古印體(P)" pitchFamily="66" charset="-120"/>
              </a:rPr>
              <a:t>表明上帝的獨生子，生命的源頭。</a:t>
            </a:r>
            <a:endParaRPr lang="zh-TW" altLang="en-US" sz="3200" b="1" dirty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0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0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0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6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60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528" y="188640"/>
            <a:ext cx="850112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n>
                  <a:solidFill>
                    <a:srgbClr val="92D050"/>
                  </a:solidFill>
                </a:ln>
                <a:latin typeface="華康古印體(P)" pitchFamily="66" charset="-120"/>
                <a:ea typeface="華康古印體(P)" pitchFamily="66" charset="-120"/>
              </a:rPr>
              <a:t>	</a:t>
            </a:r>
            <a:r>
              <a:rPr lang="zh-TW" altLang="en-US" sz="2800" dirty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兩約之間</a:t>
            </a:r>
            <a:r>
              <a:rPr lang="zh-TW" altLang="en-US" sz="2800" dirty="0" smtClean="0">
                <a:solidFill>
                  <a:srgbClr val="FFFF00"/>
                </a:solidFill>
                <a:latin typeface="華康古印體(P)" pitchFamily="66" charset="-120"/>
                <a:ea typeface="華康古印體(P)" pitchFamily="66" charset="-120"/>
              </a:rPr>
              <a:t>：</a:t>
            </a:r>
            <a:endParaRPr lang="en-US" altLang="zh-TW" sz="2800" dirty="0" smtClean="0">
              <a:solidFill>
                <a:srgbClr val="FFFF00"/>
              </a:solidFill>
              <a:latin typeface="華康古印體(P)" pitchFamily="66" charset="-120"/>
              <a:ea typeface="華康古印體(P)" pitchFamily="66" charset="-120"/>
            </a:endParaRPr>
          </a:p>
          <a:p>
            <a:pPr marL="514350" indent="-51435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兩約之間的歷史文化受到三方面的影響</a:t>
            </a:r>
            <a:endParaRPr lang="en-US" altLang="zh-TW" sz="28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i="1" dirty="0" smtClean="0">
                <a:latin typeface="華康古印體(P)" pitchFamily="66" charset="-120"/>
                <a:ea typeface="華康古印體(P)" pitchFamily="66" charset="-120"/>
              </a:rPr>
              <a:t>希臘文化</a:t>
            </a: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：希臘帝國在主前三世紀統治了整個地中海區域，並以文化全面滲透所治地方。希臘文化對新約的影響，主要在言語和表達思想的方式上，亦在舊約七十士譯本上。</a:t>
            </a:r>
            <a:endParaRPr lang="en-US" altLang="zh-TW" sz="2800" dirty="0" smtClean="0">
              <a:latin typeface="華康古印體(P)" pitchFamily="66" charset="-120"/>
              <a:ea typeface="華康古印體(P)" pitchFamily="66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i="1" dirty="0" smtClean="0">
                <a:latin typeface="華康古印體(P)" pitchFamily="66" charset="-120"/>
                <a:ea typeface="華康古印體(P)" pitchFamily="66" charset="-120"/>
              </a:rPr>
              <a:t>羅馬政治</a:t>
            </a: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：羅馬有健全的政治系統，對宗教採取容納但管制的態度，對福音的傳遍，教會的成立都有極大的影響。</a:t>
            </a:r>
            <a:r>
              <a:rPr lang="en-US" altLang="zh-TW" sz="2800" dirty="0" smtClean="0">
                <a:latin typeface="華康古印體(P)" pitchFamily="66" charset="-120"/>
                <a:ea typeface="華康古印體(P)" pitchFamily="66" charset="-120"/>
              </a:rPr>
              <a:t>	</a:t>
            </a: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2800" i="1" dirty="0" smtClean="0">
                <a:latin typeface="華康古印體(P)" pitchFamily="66" charset="-120"/>
                <a:ea typeface="華康古印體(P)" pitchFamily="66" charset="-120"/>
              </a:rPr>
              <a:t>猶太群體</a:t>
            </a:r>
            <a:r>
              <a:rPr lang="zh-TW" altLang="en-US" sz="2800" dirty="0" smtClean="0">
                <a:latin typeface="華康古印體(P)" pitchFamily="66" charset="-120"/>
                <a:ea typeface="華康古印體(P)" pitchFamily="66" charset="-120"/>
              </a:rPr>
              <a:t>：舊約信仰的延續，律法在因信稱義福音中的角色與地位。猶太主義在兩約之間發展，對新約教會有不可磨滅的影響。</a:t>
            </a:r>
            <a:endParaRPr lang="zh-TW" altLang="en-US" sz="2800" dirty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2000240"/>
            <a:ext cx="646270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新約的福音書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23528" y="332656"/>
            <a:ext cx="8640960" cy="580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n>
                  <a:solidFill>
                    <a:srgbClr val="C00000"/>
                  </a:solidFill>
                </a:ln>
                <a:latin typeface="華康細圓體(P)" pitchFamily="34" charset="-120"/>
                <a:ea typeface="華康細圓體(P)" pitchFamily="34" charset="-120"/>
              </a:rPr>
              <a:t>福音書的需要</a:t>
            </a: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：</a:t>
            </a:r>
            <a:endParaRPr lang="zh-TW" altLang="en-US" sz="3200" dirty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為何福音書會產生？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初期信徒的心態的轉變：主很快再來？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護教和教導：為福音內容作基礎性的介紹。</a:t>
            </a:r>
            <a:endParaRPr lang="en-US" altLang="zh-TW" sz="32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200" dirty="0" smtClean="0">
                <a:latin typeface="華康細圓體(P)" pitchFamily="34" charset="-120"/>
                <a:ea typeface="華康細圓體(P)" pitchFamily="34" charset="-120"/>
              </a:rPr>
              <a:t>反映四位作者對福音事跡的不同演譯，神在他們信仰經驗中向他們宣講的不同信息，他們對同一位耶穌的不同憶述，對同一信仰的不同理解。</a:t>
            </a:r>
            <a:endParaRPr lang="zh-TW" altLang="en-US" sz="3200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95536" y="476672"/>
            <a:ext cx="79208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0" lvl="3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zh-TW" altLang="en-US" sz="3600" dirty="0" smtClean="0">
                <a:ln>
                  <a:solidFill>
                    <a:srgbClr val="C00000"/>
                  </a:solidFill>
                </a:ln>
                <a:latin typeface="華康細圓體(P)" pitchFamily="34" charset="-120"/>
                <a:ea typeface="華康細圓體(P)" pitchFamily="34" charset="-120"/>
              </a:rPr>
              <a:t>福音書的共同信息</a:t>
            </a: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：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zh-TW" sz="3600" smtClean="0">
                <a:latin typeface="華康細圓體(P)" pitchFamily="34" charset="-120"/>
                <a:ea typeface="華康細圓體(P)" pitchFamily="34" charset="-120"/>
              </a:rPr>
              <a:t>   《</a:t>
            </a:r>
            <a:r>
              <a:rPr lang="zh-TW" altLang="en-US" sz="3600" smtClean="0">
                <a:latin typeface="華康細圓體(P)" pitchFamily="34" charset="-120"/>
                <a:ea typeface="華康細圓體(P)" pitchFamily="34" charset="-120"/>
              </a:rPr>
              <a:t>耶穌基督救贖事工的成全</a:t>
            </a:r>
            <a:r>
              <a:rPr lang="en-US" altLang="zh-TW" sz="3600" dirty="0" smtClean="0">
                <a:latin typeface="華康細圓體(P)" pitchFamily="34" charset="-120"/>
                <a:ea typeface="華康細圓體(P)" pitchFamily="34" charset="-120"/>
              </a:rPr>
              <a:t>》</a:t>
            </a: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有不同重點的耶穌事工記述。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從不同角度來闡述福音的本質。</a:t>
            </a:r>
            <a:endParaRPr lang="en-US" altLang="zh-TW" sz="3600" dirty="0" smtClean="0">
              <a:latin typeface="華康細圓體(P)" pitchFamily="34" charset="-120"/>
              <a:ea typeface="華康細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細圓體(P)" pitchFamily="34" charset="-120"/>
                <a:ea typeface="華康細圓體(P)" pitchFamily="34" charset="-120"/>
              </a:rPr>
              <a:t>為舊約信仰的延續及轉變作解釋。</a:t>
            </a:r>
            <a:endParaRPr lang="zh-TW" altLang="en-US" sz="3600" dirty="0">
              <a:latin typeface="華康細圓體(P)" pitchFamily="34" charset="-120"/>
              <a:ea typeface="華康細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福音書的研讀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3820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ct val="50000"/>
              </a:spcBef>
            </a:pPr>
            <a:r>
              <a:rPr lang="en-US" altLang="zh-TW" sz="3200" b="1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200" b="1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新約書卷的編排</a:t>
            </a:r>
            <a:r>
              <a:rPr lang="en-US" altLang="zh-TW" sz="3200" b="1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: </a:t>
            </a:r>
          </a:p>
          <a:p>
            <a:pPr marL="342900" indent="-342900">
              <a:lnSpc>
                <a:spcPct val="115000"/>
              </a:lnSpc>
              <a:spcBef>
                <a:spcPct val="50000"/>
              </a:spcBef>
              <a:buFontTx/>
              <a:buAutoNum type="arabicParenR"/>
            </a:pPr>
            <a:r>
              <a:rPr lang="en-US" altLang="zh-TW" sz="3200" b="1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200" b="1">
                <a:latin typeface="華康中圓體(P)" pitchFamily="34" charset="-120"/>
                <a:ea typeface="華康中圓體(P)" pitchFamily="34" charset="-120"/>
              </a:rPr>
              <a:t>內容時序</a:t>
            </a:r>
            <a:r>
              <a:rPr lang="en-US" altLang="zh-TW" sz="3200" b="1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b="1">
                <a:latin typeface="華康中圓體(P)" pitchFamily="34" charset="-120"/>
                <a:ea typeface="華康中圓體(P)" pitchFamily="34" charset="-120"/>
              </a:rPr>
              <a:t>先有耶穌生平，接著教會成立，然後是書信，最後是啟示錄。</a:t>
            </a:r>
          </a:p>
          <a:p>
            <a:pPr marL="342900" indent="-342900">
              <a:lnSpc>
                <a:spcPct val="115000"/>
              </a:lnSpc>
              <a:spcBef>
                <a:spcPct val="50000"/>
              </a:spcBef>
              <a:buFontTx/>
              <a:buAutoNum type="arabicParenR"/>
            </a:pPr>
            <a:r>
              <a:rPr lang="zh-TW" altLang="en-US" sz="3200" b="1">
                <a:latin typeface="華康中圓體(P)" pitchFamily="34" charset="-120"/>
                <a:ea typeface="華康中圓體(P)" pitchFamily="34" charset="-120"/>
              </a:rPr>
              <a:t> 按作者而編排</a:t>
            </a:r>
            <a:r>
              <a:rPr lang="en-US" altLang="zh-TW" sz="3200" b="1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b="1">
                <a:latin typeface="華康中圓體(P)" pitchFamily="34" charset="-120"/>
                <a:ea typeface="華康中圓體(P)" pitchFamily="34" charset="-120"/>
              </a:rPr>
              <a:t>先編保羅書信，再是其他使徒的書信。</a:t>
            </a:r>
          </a:p>
          <a:p>
            <a:pPr marL="342900" indent="-342900">
              <a:lnSpc>
                <a:spcPct val="115000"/>
              </a:lnSpc>
              <a:spcBef>
                <a:spcPct val="50000"/>
              </a:spcBef>
              <a:buFontTx/>
              <a:buAutoNum type="arabicParenR"/>
            </a:pPr>
            <a:r>
              <a:rPr lang="zh-TW" altLang="en-US" sz="3200" b="1">
                <a:latin typeface="華康中圓體(P)" pitchFamily="34" charset="-120"/>
                <a:ea typeface="華康中圓體(P)" pitchFamily="34" charset="-120"/>
              </a:rPr>
              <a:t> 按篇幅長短而排列</a:t>
            </a:r>
            <a:r>
              <a:rPr lang="en-US" altLang="zh-TW" sz="3200" b="1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b="1">
                <a:latin typeface="華康中圓體(P)" pitchFamily="34" charset="-120"/>
                <a:ea typeface="華康中圓體(P)" pitchFamily="34" charset="-120"/>
              </a:rPr>
              <a:t>長的在前，短的排後。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5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533400" y="1905000"/>
            <a:ext cx="8001000" cy="260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ct val="50000"/>
              </a:spcBef>
            </a:pP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         </a:t>
            </a:r>
            <a:r>
              <a:rPr lang="zh-TW" altLang="en-US" sz="3200" b="1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新約綜合的主題</a:t>
            </a:r>
            <a:r>
              <a:rPr lang="en-US" altLang="zh-TW" sz="3200" b="1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b="1" dirty="0">
                <a:solidFill>
                  <a:srgbClr val="FFFF99"/>
                </a:solidFill>
                <a:latin typeface="華康中圓體(P)" pitchFamily="34" charset="-120"/>
                <a:ea typeface="華康中圓體(P)" pitchFamily="34" charset="-120"/>
              </a:rPr>
              <a:t>救恩的成全 </a:t>
            </a:r>
          </a:p>
          <a:p>
            <a:pPr marL="342900" indent="-342900">
              <a:lnSpc>
                <a:spcPct val="115000"/>
              </a:lnSpc>
              <a:spcBef>
                <a:spcPct val="50000"/>
              </a:spcBef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   這一切的事成就，是要應驗主藉先知所說的話，說 </a:t>
            </a:r>
            <a:r>
              <a:rPr lang="zh-TW" altLang="en-US" sz="3200" b="1" dirty="0">
                <a:latin typeface="Arial" charset="0"/>
                <a:ea typeface="華康中圓體(P)" pitchFamily="34" charset="-120"/>
              </a:rPr>
              <a:t>“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必有童女懷孕生子，人要稱他的名為以馬內利</a:t>
            </a:r>
            <a:r>
              <a:rPr lang="zh-TW" altLang="en-US" sz="3200" b="1" dirty="0">
                <a:latin typeface="Arial" charset="0"/>
                <a:ea typeface="華康中圓體(P)" pitchFamily="34" charset="-120"/>
              </a:rPr>
              <a:t>”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--- </a:t>
            </a:r>
            <a:r>
              <a:rPr lang="zh-TW" altLang="en-US" sz="3200" b="1" dirty="0">
                <a:solidFill>
                  <a:srgbClr val="FF9900"/>
                </a:solidFill>
                <a:latin typeface="華康中圓體(P)" pitchFamily="34" charset="-120"/>
                <a:ea typeface="華康中圓體(P)" pitchFamily="34" charset="-120"/>
              </a:rPr>
              <a:t>馬太福音 </a:t>
            </a:r>
            <a:r>
              <a:rPr lang="en-US" altLang="zh-TW" sz="3200" b="1" dirty="0">
                <a:solidFill>
                  <a:srgbClr val="FF9900"/>
                </a:solidFill>
                <a:latin typeface="華康中圓體(P)" pitchFamily="34" charset="-120"/>
                <a:ea typeface="華康中圓體(P)" pitchFamily="34" charset="-120"/>
              </a:rPr>
              <a:t>1:22,23</a:t>
            </a:r>
          </a:p>
        </p:txBody>
      </p:sp>
      <p:pic>
        <p:nvPicPr>
          <p:cNvPr id="12291" name="Picture 3" descr="moun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"/>
            <a:ext cx="266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5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ext Box 2"/>
          <p:cNvSpPr txBox="1">
            <a:spLocks noChangeArrowheads="1"/>
          </p:cNvSpPr>
          <p:nvPr/>
        </p:nvSpPr>
        <p:spPr bwMode="auto">
          <a:xfrm>
            <a:off x="179512" y="228600"/>
            <a:ext cx="8784976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</a:pP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                   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福音書的研讀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何謂福音書</a:t>
            </a: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?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None/>
            </a:pP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en-US" altLang="zh-TW" sz="3200" b="1" dirty="0">
                <a:latin typeface="Arial" charset="0"/>
                <a:ea typeface="華康中圓體(P)" pitchFamily="34" charset="-120"/>
              </a:rPr>
              <a:t>“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神的兒子，耶穌基督福音的起頭</a:t>
            </a:r>
            <a:r>
              <a:rPr lang="zh-TW" altLang="en-US" sz="3200" b="1" dirty="0">
                <a:latin typeface="Arial" charset="0"/>
                <a:ea typeface="華康中圓體(P)" pitchFamily="34" charset="-120"/>
              </a:rPr>
              <a:t>”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sz="3200" b="1" dirty="0">
                <a:latin typeface="Arial" charset="0"/>
                <a:ea typeface="華康中圓體(P)" pitchFamily="34" charset="-120"/>
              </a:rPr>
              <a:t>–</a:t>
            </a: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馬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可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endParaRPr lang="en-US" altLang="zh-TW" sz="3200" b="1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福音書是那一類書 </a:t>
            </a:r>
            <a:r>
              <a:rPr lang="en-US" altLang="zh-TW" sz="3200" b="1" dirty="0">
                <a:latin typeface="華康中圓體(P)" pitchFamily="34" charset="-120"/>
                <a:ea typeface="華康中圓體(P)" pitchFamily="34" charset="-120"/>
              </a:rPr>
              <a:t>?</a:t>
            </a: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不是傳記</a:t>
            </a: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歷史性的書卷</a:t>
            </a: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為著信息收集資料而</a:t>
            </a:r>
            <a:r>
              <a:rPr lang="zh-TW" altLang="en-US" sz="3200" b="1" dirty="0">
                <a:latin typeface="華康中圓體(P)" pitchFamily="34" charset="-120"/>
                <a:ea typeface="華康中圓體(P)" pitchFamily="34" charset="-120"/>
              </a:rPr>
              <a:t>編成</a:t>
            </a: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的記錄</a:t>
            </a:r>
            <a:endParaRPr lang="en-US" altLang="zh-TW" sz="32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福音書兩大類：</a:t>
            </a:r>
            <a:endParaRPr lang="en-US" altLang="zh-TW" sz="32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符類福音</a:t>
            </a:r>
            <a:endParaRPr lang="en-US" altLang="zh-TW" sz="32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ü"/>
            </a:pPr>
            <a:r>
              <a:rPr lang="zh-TW" altLang="en-US" sz="3200" b="1" dirty="0" smtClean="0">
                <a:latin typeface="華康中圓體(P)" pitchFamily="34" charset="-120"/>
                <a:ea typeface="華康中圓體(P)" pitchFamily="34" charset="-120"/>
              </a:rPr>
              <a:t>約翰福音</a:t>
            </a:r>
          </a:p>
          <a:p>
            <a:pPr marL="800100" lvl="1" indent="-342900">
              <a:spcBef>
                <a:spcPts val="600"/>
              </a:spcBef>
            </a:pPr>
            <a:endParaRPr lang="en-US" altLang="zh-TW" sz="3200" b="1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spcBef>
                <a:spcPts val="600"/>
              </a:spcBef>
            </a:pPr>
            <a:endParaRPr lang="zh-TW" altLang="en-US" sz="3200" b="1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4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4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4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4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4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4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4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4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4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4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4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4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4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4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4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4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49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4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4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49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4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4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49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49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49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49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49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49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49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1446</TotalTime>
  <Words>1045</Words>
  <Application>Microsoft Office PowerPoint</Application>
  <PresentationFormat>On-screen Show (4:3)</PresentationFormat>
  <Paragraphs>62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131</cp:revision>
  <dcterms:created xsi:type="dcterms:W3CDTF">2006-10-29T06:33:09Z</dcterms:created>
  <dcterms:modified xsi:type="dcterms:W3CDTF">2015-06-14T03:55:46Z</dcterms:modified>
</cp:coreProperties>
</file>