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9"/>
  </p:notesMasterIdLst>
  <p:sldIdLst>
    <p:sldId id="314" r:id="rId2"/>
    <p:sldId id="306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08" r:id="rId14"/>
    <p:sldId id="309" r:id="rId15"/>
    <p:sldId id="310" r:id="rId16"/>
    <p:sldId id="276" r:id="rId17"/>
    <p:sldId id="31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AA34906-98A6-4ACF-8950-9D1CC6D11618}" type="datetimeFigureOut">
              <a:rPr lang="en-US"/>
              <a:pPr>
                <a:defRPr/>
              </a:pPr>
              <a:t>3/2/2013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88AD197-E6DE-4CE1-8D40-7BDE67DFC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A358772-6E7F-4E0F-ADCF-0BE70FD28E56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A358772-6E7F-4E0F-ADCF-0BE70FD28E56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E2F58F-546C-47E3-A6D9-43DE7149558C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EA4E78E-9FAA-45A6-BDA8-9230632979AA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366872B-2AB8-4BA2-9414-961ACB254079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7FA49F-DA57-465C-991B-CD625BFB4467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5BDB2B4-DA7E-4D6D-BC24-CECD42C6D6E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46DA47-F3CC-4B96-8936-BB8B05A27381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B4B0E3E-852A-463F-B35F-98DE40C1C7A4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7D8349-5369-4200-A8AD-0DEA9D0DED65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08F28BB-AD8D-4CAB-BFC3-FC132032A963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BE92BC-8F1F-41E6-B0BA-929DF62D2060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9755DCA0-6E57-467A-80D0-156C878EEBB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ED0E9ED-CB73-4838-9DAD-BCC248931058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981200"/>
            <a:ext cx="7391400" cy="8259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     重溫舊約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85720" y="500042"/>
            <a:ext cx="871543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小先知書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十二本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 startAt="6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：錫安高舉前的疼痛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 startAt="6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鴻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：耶和華萬不以有罪的為無罪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 startAt="6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哈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：義人必因信得生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 startAt="6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番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：等候復興的日子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defRPr/>
            </a:pPr>
            <a:r>
              <a:rPr lang="zh-TW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選民要學甚麼功課？苦難中的盼望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錫安必被高舉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85720" y="500042"/>
            <a:ext cx="8715436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小先知書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十二本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 startAt="10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該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：選民是否將神放在優先？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 startAt="10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：歸耶和華為聖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神的計劃必繼續進行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 startAt="10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瑪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：預備迎見你的神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defRPr/>
            </a:pPr>
            <a:r>
              <a:rPr lang="zh-TW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選民要學甚麼功課？重整生活的優先，預備迎見神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357158" y="1714488"/>
            <a:ext cx="8501122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40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           </a:t>
            </a:r>
            <a:r>
              <a:rPr lang="en-US" altLang="zh-TW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cs typeface="+mn-cs"/>
              </a:rPr>
              <a:t>《</a:t>
            </a:r>
            <a:r>
              <a:rPr lang="zh-TW" altLang="en-US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舊約書卷主題綜覽</a:t>
            </a:r>
            <a:r>
              <a:rPr lang="en-US" altLang="zh-TW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cs typeface="+mn-cs"/>
              </a:rPr>
              <a:t>》</a:t>
            </a: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	                 </a:t>
            </a: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全本舊約的主題</a:t>
            </a:r>
            <a:endParaRPr lang="en-US" altLang="zh-TW" sz="3200" dirty="0" smtClean="0">
              <a:latin typeface="華康方圓體W7(P)" pitchFamily="82" charset="-122"/>
              <a:ea typeface="華康方圓體W7(P)" pitchFamily="82" charset="-122"/>
              <a:sym typeface="Wingdings"/>
            </a:endParaRP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《</a:t>
            </a:r>
            <a:r>
              <a:rPr lang="zh-TW" altLang="en-US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神與人立約</a:t>
            </a:r>
            <a:r>
              <a:rPr lang="en-US" altLang="zh-TW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—</a:t>
            </a:r>
            <a:r>
              <a:rPr lang="zh-TW" altLang="en-US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神要藉選民成為萬民之祝福</a:t>
            </a:r>
            <a:r>
              <a:rPr lang="en-US" altLang="zh-TW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》</a:t>
            </a: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</a:rPr>
              <a:t>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981200"/>
            <a:ext cx="7391400" cy="8259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     兩約之間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23528" y="188640"/>
            <a:ext cx="8501122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2800" dirty="0">
                <a:ln>
                  <a:solidFill>
                    <a:srgbClr val="92D050"/>
                  </a:solidFill>
                </a:ln>
                <a:latin typeface="華康古印體(P)" pitchFamily="66" charset="-120"/>
                <a:ea typeface="華康古印體(P)" pitchFamily="66" charset="-120"/>
              </a:rPr>
              <a:t>	</a:t>
            </a:r>
            <a:r>
              <a:rPr lang="zh-TW" altLang="en-US" sz="2800" dirty="0">
                <a:latin typeface="華康古印體(P)" pitchFamily="66" charset="-120"/>
                <a:ea typeface="華康古印體(P)" pitchFamily="66" charset="-120"/>
              </a:rPr>
              <a:t>  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兩約之間</a:t>
            </a:r>
            <a:r>
              <a:rPr lang="zh-TW" altLang="en-US" sz="2800" dirty="0" smtClean="0">
                <a:solidFill>
                  <a:srgbClr val="FFFF00"/>
                </a:solidFill>
                <a:latin typeface="華康古印體(P)" pitchFamily="66" charset="-120"/>
                <a:ea typeface="華康古印體(P)" pitchFamily="66" charset="-120"/>
              </a:rPr>
              <a:t>：</a:t>
            </a:r>
            <a:endParaRPr lang="en-US" altLang="zh-TW" sz="2800" dirty="0" smtClean="0">
              <a:solidFill>
                <a:srgbClr val="FFFF00"/>
              </a:solidFill>
              <a:latin typeface="華康古印體(P)" pitchFamily="66" charset="-120"/>
              <a:ea typeface="華康古印體(P)" pitchFamily="66" charset="-120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zh-TW" altLang="en-US" sz="2800" dirty="0" smtClean="0">
                <a:latin typeface="華康古印體(P)" pitchFamily="66" charset="-120"/>
                <a:ea typeface="華康古印體(P)" pitchFamily="66" charset="-120"/>
              </a:rPr>
              <a:t>兩約之間的歷史文化受到三方面的影響</a:t>
            </a:r>
            <a:endParaRPr lang="en-US" altLang="zh-TW" sz="2800" dirty="0" smtClean="0">
              <a:latin typeface="華康古印體(P)" pitchFamily="66" charset="-120"/>
              <a:ea typeface="華康古印體(P)" pitchFamily="66" charset="-120"/>
            </a:endParaRPr>
          </a:p>
          <a:p>
            <a:pPr marL="971550" lvl="1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i="1" dirty="0" smtClean="0">
                <a:latin typeface="華康古印體(P)" pitchFamily="66" charset="-120"/>
                <a:ea typeface="華康古印體(P)" pitchFamily="66" charset="-120"/>
              </a:rPr>
              <a:t>希臘文化</a:t>
            </a:r>
            <a:r>
              <a:rPr lang="zh-TW" altLang="en-US" sz="2800" dirty="0" smtClean="0">
                <a:latin typeface="華康古印體(P)" pitchFamily="66" charset="-120"/>
                <a:ea typeface="華康古印體(P)" pitchFamily="66" charset="-120"/>
              </a:rPr>
              <a:t>：希臘帝國在主前三世紀統治了整個地中海區域，並以文化全面滲透所治地方。希臘文化對新約的影響，主要在言語和表達思想的方式上，亦在舊約七十士譯本上。</a:t>
            </a:r>
            <a:endParaRPr lang="en-US" altLang="zh-TW" sz="2800" dirty="0" smtClean="0">
              <a:latin typeface="華康古印體(P)" pitchFamily="66" charset="-120"/>
              <a:ea typeface="華康古印體(P)" pitchFamily="66" charset="-120"/>
            </a:endParaRPr>
          </a:p>
          <a:p>
            <a:pPr marL="971550" lvl="1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i="1" dirty="0" smtClean="0">
                <a:latin typeface="華康古印體(P)" pitchFamily="66" charset="-120"/>
                <a:ea typeface="華康古印體(P)" pitchFamily="66" charset="-120"/>
              </a:rPr>
              <a:t>羅馬政治</a:t>
            </a:r>
            <a:r>
              <a:rPr lang="zh-TW" altLang="en-US" sz="2800" dirty="0" smtClean="0">
                <a:latin typeface="華康古印體(P)" pitchFamily="66" charset="-120"/>
                <a:ea typeface="華康古印體(P)" pitchFamily="66" charset="-120"/>
              </a:rPr>
              <a:t>：羅馬有健全的政治系統，對宗教採取容納但管制的態度，對福音的傳遍，教會的成立都有極大的影響。</a:t>
            </a:r>
            <a:r>
              <a:rPr lang="en-US" altLang="zh-TW" sz="2800" dirty="0" smtClean="0">
                <a:latin typeface="華康古印體(P)" pitchFamily="66" charset="-120"/>
                <a:ea typeface="華康古印體(P)" pitchFamily="66" charset="-120"/>
              </a:rPr>
              <a:t>	</a:t>
            </a:r>
          </a:p>
          <a:p>
            <a:pPr marL="971550" lvl="1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i="1" dirty="0" smtClean="0">
                <a:latin typeface="華康古印體(P)" pitchFamily="66" charset="-120"/>
                <a:ea typeface="華康古印體(P)" pitchFamily="66" charset="-120"/>
              </a:rPr>
              <a:t>猶太群體</a:t>
            </a:r>
            <a:r>
              <a:rPr lang="zh-TW" altLang="en-US" sz="2800" dirty="0" smtClean="0">
                <a:latin typeface="華康古印體(P)" pitchFamily="66" charset="-120"/>
                <a:ea typeface="華康古印體(P)" pitchFamily="66" charset="-120"/>
              </a:rPr>
              <a:t>：舊約信仰的延續，律法在因信稱義福音中的角色與地位。猶太主義在兩約之間發展，對新約教會有不可磨滅的影響。</a:t>
            </a:r>
            <a:endParaRPr lang="zh-TW" altLang="en-US" sz="2800" dirty="0">
              <a:latin typeface="華康古印體(P)" pitchFamily="66" charset="-120"/>
              <a:ea typeface="華康古印體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7290" y="2000240"/>
            <a:ext cx="646270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新約的福音書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23528" y="332656"/>
            <a:ext cx="8640960" cy="580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00100" lvl="1" indent="-342900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zh-TW" altLang="en-US" sz="3200" dirty="0" smtClean="0">
                <a:ln>
                  <a:solidFill>
                    <a:srgbClr val="C00000"/>
                  </a:solidFill>
                </a:ln>
                <a:latin typeface="華康細圓體(P)" pitchFamily="34" charset="-120"/>
                <a:ea typeface="華康細圓體(P)" pitchFamily="34" charset="-120"/>
              </a:rPr>
              <a:t>福音書的需要</a:t>
            </a:r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：</a:t>
            </a:r>
            <a:endParaRPr lang="zh-TW" altLang="en-US" sz="3200" dirty="0">
              <a:latin typeface="華康細圓體(P)" pitchFamily="34" charset="-120"/>
              <a:ea typeface="華康細圓體(P)" pitchFamily="34" charset="-120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AutoNum type="arabicPeriod"/>
              <a:defRPr/>
            </a:pPr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為何福音書會產生？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AutoNum type="arabicPeriod"/>
              <a:defRPr/>
            </a:pPr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初期信徒的心態的轉變：主很快再來？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AutoNum type="arabicPeriod"/>
              <a:defRPr/>
            </a:pPr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護教和教導：為福音內容作基礎性的介紹。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AutoNum type="arabicPeriod"/>
              <a:defRPr/>
            </a:pPr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反映四位作者對福音事跡的不同演譯，神在他們信仰經驗中向他們宣講的不同信息，他們對同一位耶穌的不同憶述，對同一信仰的不同理解。</a:t>
            </a:r>
            <a:endParaRPr lang="zh-TW" altLang="en-US" sz="3200" dirty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95536" y="476672"/>
            <a:ext cx="792088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0" lvl="3" indent="-342900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zh-TW" altLang="en-US" sz="3600" dirty="0" smtClean="0">
                <a:ln>
                  <a:solidFill>
                    <a:srgbClr val="C00000"/>
                  </a:solidFill>
                </a:ln>
                <a:latin typeface="華康細圓體(P)" pitchFamily="34" charset="-120"/>
                <a:ea typeface="華康細圓體(P)" pitchFamily="34" charset="-120"/>
              </a:rPr>
              <a:t>福音書的共同信息</a:t>
            </a:r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：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marL="800100" lvl="1" indent="-342900" eaLnBrk="0" hangingPunct="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altLang="zh-TW" sz="3600" smtClean="0">
                <a:latin typeface="華康細圓體(P)" pitchFamily="34" charset="-120"/>
                <a:ea typeface="華康細圓體(P)" pitchFamily="34" charset="-120"/>
              </a:rPr>
              <a:t>   《</a:t>
            </a:r>
            <a:r>
              <a:rPr lang="zh-TW" altLang="en-US" sz="3600" smtClean="0">
                <a:latin typeface="華康細圓體(P)" pitchFamily="34" charset="-120"/>
                <a:ea typeface="華康細圓體(P)" pitchFamily="34" charset="-120"/>
              </a:rPr>
              <a:t>耶穌基督救贖事工的成全</a:t>
            </a:r>
            <a:r>
              <a:rPr lang="en-US" altLang="zh-TW" sz="3600" dirty="0" smtClean="0">
                <a:latin typeface="華康細圓體(P)" pitchFamily="34" charset="-120"/>
                <a:ea typeface="華康細圓體(P)" pitchFamily="34" charset="-120"/>
              </a:rPr>
              <a:t>》</a:t>
            </a:r>
          </a:p>
          <a:p>
            <a:pPr marL="342900" indent="-342900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AutoNum type="arabicPeriod"/>
              <a:defRPr/>
            </a:pPr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有不同重點的耶穌事工記述。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AutoNum type="arabicPeriod"/>
              <a:defRPr/>
            </a:pPr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從不同角度來闡述福音的本質。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AutoNum type="arabicPeriod"/>
              <a:defRPr/>
            </a:pPr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為舊約信仰的延續及轉變作解釋。</a:t>
            </a:r>
            <a:endParaRPr lang="zh-TW" altLang="en-US" sz="3600" dirty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51520" y="620688"/>
            <a:ext cx="8496944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3600" dirty="0">
                <a:ln>
                  <a:solidFill>
                    <a:srgbClr val="92D050"/>
                  </a:solidFill>
                </a:ln>
                <a:latin typeface="華康古印體(P)" pitchFamily="66" charset="-120"/>
                <a:ea typeface="華康古印體(P)" pitchFamily="66" charset="-120"/>
              </a:rPr>
              <a:t>	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     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 舊約主</a:t>
            </a:r>
            <a:r>
              <a:rPr lang="zh-TW" altLang="en-US" sz="3600" dirty="0">
                <a:latin typeface="華康古印體(P)" pitchFamily="66" charset="-120"/>
                <a:ea typeface="華康古印體(P)" pitchFamily="66" charset="-120"/>
              </a:rPr>
              <a:t>題是甚麼 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？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『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我必叫你成為大國，我必賜福給你，叫你的名為大，你也要叫別人得福。為你祝福的，我必賜福給他；那咒詛你的，我必咒詛他，地上的萬族都要因你得福。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』〔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創十二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2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～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3〕</a:t>
            </a:r>
            <a:endParaRPr lang="zh-TW" altLang="en-US" sz="3600" dirty="0">
              <a:latin typeface="華康古印體(P)" pitchFamily="66" charset="-120"/>
              <a:ea typeface="華康古印體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357158" y="1714488"/>
            <a:ext cx="792961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40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           </a:t>
            </a:r>
            <a:r>
              <a:rPr lang="en-US" altLang="zh-TW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cs typeface="+mn-cs"/>
              </a:rPr>
              <a:t>《</a:t>
            </a:r>
            <a:r>
              <a:rPr lang="zh-TW" altLang="en-US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舊約書卷主題綜覽</a:t>
            </a:r>
            <a:r>
              <a:rPr lang="en-US" altLang="zh-TW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cs typeface="+mn-cs"/>
              </a:rPr>
              <a:t>》</a:t>
            </a: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	             </a:t>
            </a: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全本舊約主題是甚麼？</a:t>
            </a:r>
            <a:endParaRPr lang="en-US" altLang="zh-TW" sz="3200" dirty="0" smtClean="0">
              <a:latin typeface="華康方圓體W7(P)" pitchFamily="82" charset="-122"/>
              <a:ea typeface="華康方圓體W7(P)" pitchFamily="82" charset="-122"/>
              <a:sym typeface="Wingdings"/>
            </a:endParaRP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           </a:t>
            </a:r>
            <a:r>
              <a:rPr lang="en-US" altLang="zh-TW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《</a:t>
            </a:r>
            <a:r>
              <a:rPr lang="zh-TW" altLang="en-US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神與人立約</a:t>
            </a:r>
            <a:r>
              <a:rPr lang="en-US" altLang="zh-TW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—</a:t>
            </a:r>
            <a:r>
              <a:rPr lang="zh-TW" altLang="en-US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祝福之循環</a:t>
            </a:r>
            <a:r>
              <a:rPr lang="en-US" altLang="zh-TW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》</a:t>
            </a: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</a:rPr>
              <a:t>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428596" y="785794"/>
            <a:ext cx="7786742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摩西五經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創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：神與人立約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出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：選民生活準則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利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：選民操練敬虔與聖潔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民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：選民迷失在曠野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申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：神與選民重新立約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defRPr/>
            </a:pPr>
            <a:r>
              <a:rPr lang="zh-TW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以色列人是誰？帶著聖約之選民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428596" y="714356"/>
            <a:ext cx="7786742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歷史書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十二本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書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：選民爭戰得應許之地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士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：選民被迦南人同化了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得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：耶和華保守成就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撒上下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：耶和華主宰浮沉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王上下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：種甚麼，收甚麼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代上下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：選民復興的焦點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1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428596" y="428604"/>
            <a:ext cx="821537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歷史書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十二本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 startAt="7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：重建聖殿與聖民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 startAt="7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尼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：重建聖城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 startAt="7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斯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：重建信心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辨識上主之作為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defRPr/>
            </a:pPr>
            <a:r>
              <a:rPr lang="zh-TW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選民走過甚麼路？從歷史中認識神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428596" y="428604"/>
            <a:ext cx="8429684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詩歌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五本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伯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：苦難中的忍耐與信心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詩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：哀求與讚美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箴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：得著真智慧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認識耶和華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傳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：主僕正位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在日子中敬畏神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：婚姻之愛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從婚姻想到神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defRPr/>
            </a:pPr>
            <a:r>
              <a:rPr lang="zh-TW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選民要學甚麼功課？在生活中認識神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85720" y="500042"/>
            <a:ext cx="8429684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大先知書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五本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賽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：審判與救贖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耶，哀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：審判中的哀鳴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結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：耶和華的名必被尊崇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但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：現實與信心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選民在外邦中可以守住信仰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defRPr/>
            </a:pPr>
            <a:r>
              <a:rPr lang="zh-TW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選民要學甚麼功課？在救贖計劃中認識神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85720" y="500042"/>
            <a:ext cx="8715436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小先知書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十二本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何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：我的民，我的神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關係的重建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珥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：耶和華日子臨近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懼怕或歡喜？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摩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：耶和華日子臨近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我們怎樣獲罪於天？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：以東受罰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拿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：耶和華不離不棄的愛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defRPr/>
            </a:pPr>
            <a:r>
              <a:rPr lang="zh-TW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選民要學甚麼功課？耶和華是愛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1277</TotalTime>
  <Words>235</Words>
  <Application>Microsoft Office PowerPoint</Application>
  <PresentationFormat>On-screen Show (4:3)</PresentationFormat>
  <Paragraphs>95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NJIT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Calvin</dc:creator>
  <cp:lastModifiedBy>Calvin</cp:lastModifiedBy>
  <cp:revision>103</cp:revision>
  <dcterms:created xsi:type="dcterms:W3CDTF">2006-10-29T06:33:09Z</dcterms:created>
  <dcterms:modified xsi:type="dcterms:W3CDTF">2013-03-02T05:33:40Z</dcterms:modified>
</cp:coreProperties>
</file>