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7"/>
  </p:notesMasterIdLst>
  <p:sldIdLst>
    <p:sldId id="395" r:id="rId2"/>
    <p:sldId id="402" r:id="rId3"/>
    <p:sldId id="408" r:id="rId4"/>
    <p:sldId id="409" r:id="rId5"/>
    <p:sldId id="410" r:id="rId6"/>
    <p:sldId id="416" r:id="rId7"/>
    <p:sldId id="413" r:id="rId8"/>
    <p:sldId id="417" r:id="rId9"/>
    <p:sldId id="422" r:id="rId10"/>
    <p:sldId id="423" r:id="rId11"/>
    <p:sldId id="438" r:id="rId12"/>
    <p:sldId id="428" r:id="rId13"/>
    <p:sldId id="436" r:id="rId14"/>
    <p:sldId id="439" r:id="rId15"/>
    <p:sldId id="44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800000"/>
    <a:srgbClr val="FFFF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77" autoAdjust="0"/>
  </p:normalViewPr>
  <p:slideViewPr>
    <p:cSldViewPr>
      <p:cViewPr varScale="1">
        <p:scale>
          <a:sx n="63" d="100"/>
          <a:sy n="63" d="100"/>
        </p:scale>
        <p:origin x="-3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34F92-40C8-43A3-8262-21EAE6DBCC07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77174-B6C8-4611-BBC9-FEB9C682B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CC1BF26-9648-4A55-A11A-A554FC173411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D93999-3CD9-4F1E-BA4B-197C91EE08D8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769A130-2A1F-4AE8-BAE1-A81D5238683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3A94A-5E03-4111-B433-AD00CBFB217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DA1C5-4E38-48AF-89A5-6866295F6DE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76D792-F9E3-4FA5-8A18-6D9FB7C63C01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AE23E8-C452-441F-B28C-A0E5ACEC2822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227222-EF05-4CD3-AC74-FDE10310EBCF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C9E3-C9F1-43B3-8F65-31CFDBEFE0D8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AF122A-0638-4BF5-9E97-752A2979A498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CD8FE0-A0F2-46E4-88C6-DB3AFEE26B0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8407C-1B1E-4991-AEE9-7EADEA7F5FAD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4F2BF-E093-407E-ABB2-40E555170C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864004D-160A-4E28-8830-F6DED73778FC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DB562BA-9802-45CB-8759-47F9CECFA2A5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14612" y="2428868"/>
            <a:ext cx="3576620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以賽亞書</a:t>
            </a:r>
            <a:endParaRPr 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57158" y="260648"/>
            <a:ext cx="8535322" cy="576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第四殿堂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禍哉之書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：二十八至三十五章</a:t>
            </a:r>
            <a:endParaRPr lang="en-US" altLang="zh-TW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/>
              <a:buChar char="&amp;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可以分為兩部份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</a:endParaRP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禍哉之書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二十八至三十三章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災難與國度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三十四至三十五章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為何神特別針對以東？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920240" lvl="2" indent="-514350" eaLnBrk="0" hangingPunct="0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是兄弟：創卅六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43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，申廿三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7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8</a:t>
            </a:r>
          </a:p>
          <a:p>
            <a:pPr marL="1920240" lvl="2" indent="-514350" eaLnBrk="0" hangingPunct="0">
              <a:lnSpc>
                <a:spcPct val="12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是世仇：民廿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14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21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，摩 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12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災難與復興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715436" cy="533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 第五殿堂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歷史書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：三十六至三十九章</a:t>
            </a:r>
            <a:endParaRPr lang="en-US" altLang="zh-TW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280160" lvl="3" indent="-514350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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記載這段歷史之目的是甚麼？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885950" lvl="3" indent="-514350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  	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為何國破家又亡？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885950" lvl="3" indent="-51435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戰亂過後，希西家王遭遇甚麼問題？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885950" lvl="3" indent="-514350" eaLnBrk="0" hangingPunct="0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王的病及痊瘉是禍是福？這事件帶給我們甚樣的功課？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885950" lvl="3" indent="-514350" eaLnBrk="0" hangingPunct="0">
              <a:lnSpc>
                <a:spcPct val="120000"/>
              </a:lnSpc>
              <a:spcBef>
                <a:spcPct val="500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耶和華仍然看顧百姓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52536" y="332656"/>
            <a:ext cx="9001156" cy="585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第六殿堂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新約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：四十至六十六章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   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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四十至五十章：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714500" lvl="3" indent="-3429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安慰之言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714500" lvl="3" indent="-3429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曠聲人聲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714500" lvl="3" indent="-3429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神為牧人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257300" lvl="2" indent="-34290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五十一至六十六章：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714500" lvl="3" indent="-3429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受苦之僕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714500" lvl="3" indent="-34290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來就救恩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  <a:p>
            <a:pPr marL="1885950" lvl="3" indent="-514350" eaLnBrk="0" hangingPunct="0">
              <a:lnSpc>
                <a:spcPct val="120000"/>
              </a:lnSpc>
              <a:spcBef>
                <a:spcPts val="1200"/>
              </a:spcBef>
              <a:buFont typeface="Wingdings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這信息回答一個以色列人的甚麼問題？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57222" y="571480"/>
            <a:ext cx="9001156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 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預備迎見你的神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：五十六至六十六章</a:t>
            </a:r>
            <a:endParaRPr lang="en-US" altLang="zh-TW" sz="3200" dirty="0" smtClean="0">
              <a:ln>
                <a:solidFill>
                  <a:srgbClr val="FF0000"/>
                </a:solidFill>
              </a:ln>
              <a:latin typeface="華康粗圓體(P)" pitchFamily="34" charset="-120"/>
              <a:ea typeface="華康粗圓體(P)" pitchFamily="34" charset="-120"/>
              <a:sym typeface="Wingdings" pitchFamily="2" charset="2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      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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五十六章至五十五章：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新天新地篇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</a:p>
          <a:p>
            <a:pPr marL="1885950" lvl="3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當行公義，謹守安息日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〔56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58〕</a:t>
            </a:r>
          </a:p>
          <a:p>
            <a:pPr marL="1885950" lvl="3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耶和華的膀臂並非不能拯救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〔55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885950" lvl="3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以色列的救贖主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〔56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64〕</a:t>
            </a:r>
          </a:p>
          <a:p>
            <a:pPr marL="1885950" lvl="3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新天新地與永遠的滅亡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〔65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66〕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79512" y="332656"/>
            <a:ext cx="9144000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三重梯級：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導言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第一至六章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600" dirty="0" smtClean="0">
                <a:latin typeface="華康方圓體W7(P)" pitchFamily="82" charset="-122"/>
                <a:ea typeface="華康方圓體W7(P)" pitchFamily="82" charset="-122"/>
              </a:rPr>
              <a:t>六層殿堂</a:t>
            </a:r>
            <a:endParaRPr lang="en-US" altLang="zh-TW" sz="36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第一殿堂：以馬內利篇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〔7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12〕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第二殿堂：列國受審篇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〔13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23〕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第三殿堂：啟示錄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〔24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27〕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第四殿堂：禍哉篇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〔28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3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5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第五殿堂：歷史篇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〔36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39〕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第六殿堂：救贖篇 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〔40</a:t>
            </a:r>
            <a:r>
              <a:rPr lang="zh-TW" altLang="en-US" sz="36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600" dirty="0" smtClean="0">
                <a:latin typeface="華康中圓體(P)" pitchFamily="34" charset="-120"/>
                <a:ea typeface="華康中圓體(P)" pitchFamily="34" charset="-120"/>
              </a:rPr>
              <a:t>66〕</a:t>
            </a:r>
            <a:endParaRPr lang="en-US" altLang="zh-TW" sz="40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9417" y="1124744"/>
            <a:ext cx="5493812" cy="16004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以賽亞書的主題</a:t>
            </a:r>
            <a:endParaRPr lang="en-US" altLang="zh-TW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  <a:p>
            <a:r>
              <a:rPr lang="en-US" altLang="zh-TW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  《</a:t>
            </a:r>
            <a:r>
              <a:rPr lang="zh-TW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審判與救贖</a:t>
            </a:r>
            <a:r>
              <a:rPr lang="en-US" altLang="zh-TW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楷書體W5(P)" pitchFamily="66" charset="-120"/>
                <a:ea typeface="華康楷書體W5(P)" pitchFamily="66" charset="-120"/>
                <a:cs typeface="華康楷書體W5(P)" pitchFamily="66" charset="-120"/>
              </a:rPr>
              <a:t>》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楷書體W5(P)" pitchFamily="66" charset="-120"/>
              <a:ea typeface="華康楷書體W5(P)" pitchFamily="66" charset="-120"/>
              <a:cs typeface="華康楷書體W5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395536" y="764704"/>
            <a:ext cx="821537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            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以賽亞書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》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cs typeface="+mn-cs"/>
              </a:rPr>
              <a:t>：</a:t>
            </a: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聖經中的聖經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前三十九章：歷史，詩歌，預言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後二十七章：曠野人聲</a:t>
            </a: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  <a:sym typeface="Wingdings" pitchFamily="2" charset="2"/>
              </a:rPr>
              <a:t>新天新地</a:t>
            </a:r>
            <a:r>
              <a:rPr lang="en-US" altLang="zh-TW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cs typeface="+mn-cs"/>
              </a:rPr>
              <a:t>        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0" y="260648"/>
            <a:ext cx="9144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方圓體W7(P)" pitchFamily="82" charset="-122"/>
                <a:ea typeface="華康方圓體W7(P)" pitchFamily="82" charset="-122"/>
              </a:rPr>
              <a:t>			  </a:t>
            </a: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以賽亞書的聖殿結構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三重梯級：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導言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第一至六章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</a:p>
          <a:p>
            <a:pPr marL="742950" indent="-74295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方圓體W7(P)" pitchFamily="82" charset="-122"/>
                <a:ea typeface="華康方圓體W7(P)" pitchFamily="82" charset="-122"/>
              </a:rPr>
              <a:t>六層殿堂</a:t>
            </a:r>
            <a:endParaRPr lang="en-US" altLang="zh-TW" sz="3200" dirty="0" smtClean="0">
              <a:latin typeface="華康方圓體W7(P)" pitchFamily="82" charset="-122"/>
              <a:ea typeface="華康方圓體W7(P)" pitchFamily="82" charset="-122"/>
            </a:endParaRP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第一殿堂：以馬內利篇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第二殿堂：列國受審篇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〔13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23〕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第三殿堂：啟示錄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27〕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第四殿堂：禍哉篇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〔28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35〕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第五殿堂：歷史篇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〔36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39〕</a:t>
            </a:r>
          </a:p>
          <a:p>
            <a:pPr marL="1200150" lvl="1" indent="-74295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第六殿堂：救贖篇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〔40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66〕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57158" y="357166"/>
            <a:ext cx="8501122" cy="487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以賽亞書第一梯級：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第一章：一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2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3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主要事件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天哪，要聽，地阿，側耳而聽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…』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 以色列人卻不認識我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在動盪的政治勢力夾縫中的以色列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分題：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我的兒女反倒不認識我！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501122" cy="654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以賽亞書第二梯級：第二章至五章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第二章：二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3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主要事件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耶和華的日子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…』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 末後的日子，這是甚麼樣的日子？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為何以賽亞先知要宣講未後的日子？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Font typeface="+mj-lt"/>
              <a:buAutoNum type="alphaUcPeriod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第三至五章：五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7</a:t>
            </a: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耶和華將除世人所賴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800100" lvl="1" indent="-34290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smtClean="0">
                <a:latin typeface="華康粗圓體(P)" pitchFamily="34" charset="-120"/>
                <a:ea typeface="華康粗圓體(P)" pitchFamily="34" charset="-120"/>
              </a:rPr>
              <a:t>葡萄園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之喻：指望結好葡萄，反結野葡萄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神將施行審判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8245424" cy="5614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>
                  <a:solidFill>
                    <a:srgbClr val="FF0000"/>
                  </a:solidFill>
                </a:ln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以賽亞書的第三梯級：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第六章：先知蒙召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『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聖哉，聖哉，聖哉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…』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以賽亞看見神的情景及反應如何？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六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9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～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10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是甚麼意思？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這異象對以賽亞日後的事奉有甚麼重要性？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第三重門的分題：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絕望中的希望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476672"/>
            <a:ext cx="838842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以賽亞書聖殿的六殿堂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 eaLnBrk="0" hangingPunct="0">
              <a:spcBef>
                <a:spcPts val="1200"/>
              </a:spcBef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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第一殿堂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以馬內利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書：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第七至十二章：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預言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七至八章上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16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安慰之言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八章下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預言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九至十一章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13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頌讚之言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800100" lvl="1" indent="-342900" eaLnBrk="0" hangingPunct="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耶西之本將發枝結實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188640"/>
            <a:ext cx="8532440" cy="659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ts val="600"/>
              </a:spcBef>
              <a:buFont typeface="Wingdings"/>
              <a:buChar char="²"/>
              <a:defRPr/>
            </a:pP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第二殿堂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列國受審判書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：十三至廿三章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1257300" lvl="2" indent="-342900" eaLnBrk="0" hangingPunct="0">
              <a:lnSpc>
                <a:spcPct val="120000"/>
              </a:lnSpc>
              <a:spcBef>
                <a:spcPts val="6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巴比倫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十三，十四章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6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非利士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十四章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600"/>
              </a:spcBef>
              <a:buFont typeface="Wingdings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摩押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十五至十六章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914400" lvl="1" indent="-342900" eaLnBrk="0" hangingPunct="0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	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 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大馬色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十七章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188720" lvl="2" indent="-342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古實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十八章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188720" lvl="2" indent="-342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埃及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十九，二十章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188720" lvl="2" indent="-342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以東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二十一章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188720" lvl="2" indent="-34290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推羅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二十三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〕</a:t>
            </a:r>
          </a:p>
          <a:p>
            <a:pPr marL="1188720" lvl="2" indent="-342900">
              <a:lnSpc>
                <a:spcPct val="120000"/>
              </a:lnSpc>
              <a:spcBef>
                <a:spcPts val="6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神必將審判列國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57158" y="357166"/>
            <a:ext cx="8501122" cy="564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880" indent="-342900" eaLnBrk="0" hangingPunct="0">
              <a:spcBef>
                <a:spcPts val="1200"/>
              </a:spcBef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3200" dirty="0">
                <a:solidFill>
                  <a:srgbClr val="FFFF00"/>
                </a:solidFill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</a:t>
            </a:r>
            <a:r>
              <a:rPr lang="zh-TW" altLang="en-US" sz="3200" dirty="0"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 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第三殿堂：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啟示錄</a:t>
            </a:r>
            <a:r>
              <a:rPr lang="en-US" altLang="zh-TW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》</a:t>
            </a:r>
            <a:r>
              <a:rPr lang="zh-TW" alt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(P)" pitchFamily="34" charset="-120"/>
                <a:ea typeface="華康粗圓體(P)" pitchFamily="34" charset="-120"/>
                <a:sym typeface="Wingdings" pitchFamily="2" charset="2"/>
              </a:rPr>
              <a:t>二十四至二十七章</a:t>
            </a:r>
            <a:endParaRPr lang="en-US" altLang="zh-TW" sz="3200" dirty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粗圓體(P)" pitchFamily="34" charset="-120"/>
              <a:ea typeface="華康粗圓體(P)" pitchFamily="34" charset="-12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ts val="1200"/>
              </a:spcBef>
              <a:buFont typeface="Wingdings"/>
              <a:buChar char="&amp;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可以分為四篇信息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：</a:t>
            </a:r>
            <a:endParaRPr lang="en-US" altLang="zh-TW" sz="3200" dirty="0">
              <a:latin typeface="華康粗圓體(P)" pitchFamily="34" charset="-120"/>
              <a:ea typeface="華康粗圓體(P)" pitchFamily="34" charset="-120"/>
            </a:endParaRP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神審判全地的宣告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二十四章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以賽亞之歌：讚美 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二十五章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猶大之歌：藏在神裏面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二十六章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428750" lvl="2" indent="-514350" eaLnBrk="0" hangingPunct="0">
              <a:lnSpc>
                <a:spcPct val="120000"/>
              </a:lnSpc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以色列之歌：聖城耶路撒冷敬拜的恢復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〔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</a:rPr>
              <a:t>二十七章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</a:rPr>
              <a:t>〕</a:t>
            </a:r>
          </a:p>
          <a:p>
            <a:pPr marL="1257300" lvl="2" indent="-342900" eaLnBrk="0" hangingPunct="0">
              <a:lnSpc>
                <a:spcPct val="120000"/>
              </a:lnSpc>
              <a:spcBef>
                <a:spcPts val="1200"/>
              </a:spcBef>
              <a:buFont typeface="Courier New" pitchFamily="49" charset="0"/>
              <a:buChar char="o"/>
              <a:defRPr/>
            </a:pP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審判與救贖</a:t>
            </a:r>
            <a:r>
              <a:rPr lang="en-US" altLang="zh-TW" sz="3200" dirty="0" smtClean="0">
                <a:latin typeface="華康粗圓體(P)" pitchFamily="34" charset="-120"/>
                <a:ea typeface="華康粗圓體(P)" pitchFamily="34" charset="-120"/>
                <a:sym typeface="Wingdings"/>
              </a:rPr>
              <a:t>》</a:t>
            </a:r>
            <a:endParaRPr lang="en-US" altLang="zh-TW" sz="3200" dirty="0" smtClean="0">
              <a:latin typeface="華康粗圓體(P)" pitchFamily="34" charset="-120"/>
              <a:ea typeface="華康粗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3213</TotalTime>
  <Words>468</Words>
  <Application>Microsoft Office PowerPoint</Application>
  <PresentationFormat>On-screen Show (4:3)</PresentationFormat>
  <Paragraphs>112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277</cp:revision>
  <dcterms:created xsi:type="dcterms:W3CDTF">2006-10-29T06:33:09Z</dcterms:created>
  <dcterms:modified xsi:type="dcterms:W3CDTF">2013-04-05T15:20:24Z</dcterms:modified>
</cp:coreProperties>
</file>