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48"/>
  </p:notesMasterIdLst>
  <p:sldIdLst>
    <p:sldId id="413" r:id="rId2"/>
    <p:sldId id="414" r:id="rId3"/>
    <p:sldId id="417" r:id="rId4"/>
    <p:sldId id="419" r:id="rId5"/>
    <p:sldId id="421" r:id="rId6"/>
    <p:sldId id="422" r:id="rId7"/>
    <p:sldId id="425" r:id="rId8"/>
    <p:sldId id="428" r:id="rId9"/>
    <p:sldId id="430" r:id="rId10"/>
    <p:sldId id="431" r:id="rId11"/>
    <p:sldId id="432" r:id="rId12"/>
    <p:sldId id="435" r:id="rId13"/>
    <p:sldId id="473" r:id="rId14"/>
    <p:sldId id="437" r:id="rId15"/>
    <p:sldId id="439" r:id="rId16"/>
    <p:sldId id="441" r:id="rId17"/>
    <p:sldId id="442" r:id="rId18"/>
    <p:sldId id="445" r:id="rId19"/>
    <p:sldId id="448" r:id="rId20"/>
    <p:sldId id="449" r:id="rId21"/>
    <p:sldId id="450" r:id="rId22"/>
    <p:sldId id="475" r:id="rId23"/>
    <p:sldId id="452" r:id="rId24"/>
    <p:sldId id="453" r:id="rId25"/>
    <p:sldId id="454" r:id="rId26"/>
    <p:sldId id="455" r:id="rId27"/>
    <p:sldId id="456" r:id="rId28"/>
    <p:sldId id="459" r:id="rId29"/>
    <p:sldId id="460" r:id="rId30"/>
    <p:sldId id="465" r:id="rId31"/>
    <p:sldId id="466" r:id="rId32"/>
    <p:sldId id="467" r:id="rId33"/>
    <p:sldId id="469" r:id="rId34"/>
    <p:sldId id="472" r:id="rId35"/>
    <p:sldId id="477" r:id="rId36"/>
    <p:sldId id="402" r:id="rId37"/>
    <p:sldId id="407" r:id="rId38"/>
    <p:sldId id="410" r:id="rId39"/>
    <p:sldId id="405" r:id="rId40"/>
    <p:sldId id="403" r:id="rId41"/>
    <p:sldId id="406" r:id="rId42"/>
    <p:sldId id="412" r:id="rId43"/>
    <p:sldId id="411" r:id="rId44"/>
    <p:sldId id="408" r:id="rId45"/>
    <p:sldId id="409" r:id="rId46"/>
    <p:sldId id="387" r:id="rId4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800000"/>
    <a:srgbClr val="FFFF00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377" autoAdjust="0"/>
  </p:normalViewPr>
  <p:slideViewPr>
    <p:cSldViewPr>
      <p:cViewPr varScale="1">
        <p:scale>
          <a:sx n="63" d="100"/>
          <a:sy n="63" d="100"/>
        </p:scale>
        <p:origin x="-33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C34F92-40C8-43A3-8262-21EAE6DBCC07}" type="datetimeFigureOut">
              <a:rPr lang="en-US" smtClean="0"/>
              <a:pPr/>
              <a:t>3/29/2013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A77174-B6C8-4611-BBC9-FEB9C682B3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25</a:t>
            </a:fld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26</a:t>
            </a:fld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27</a:t>
            </a:fld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DAEADCD-B969-4814-80CF-366B468326A3}" type="slidenum">
              <a:rPr lang="en-US" smtClean="0"/>
              <a:pPr>
                <a:defRPr/>
              </a:pPr>
              <a:t>28</a:t>
            </a:fld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DAEADCD-B969-4814-80CF-366B468326A3}" type="slidenum">
              <a:rPr lang="en-US" smtClean="0"/>
              <a:pPr>
                <a:defRPr/>
              </a:pPr>
              <a:t>29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4E134E1-1341-4280-9CFD-C82BBB9EA207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30</a:t>
            </a:fld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31</a:t>
            </a:fld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dirty="0" smtClean="0"/>
              <a:t>：</a:t>
            </a: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32</a:t>
            </a:fld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33</a:t>
            </a:fld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34</a:t>
            </a:fld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35</a:t>
            </a:fld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36</a:t>
            </a:fld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37</a:t>
            </a:fld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38</a:t>
            </a:fld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39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40</a:t>
            </a:fld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41</a:t>
            </a:fld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42</a:t>
            </a:fld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43</a:t>
            </a:fld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44</a:t>
            </a:fld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45</a:t>
            </a:fld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46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73A94A-5E03-4111-B433-AD00CBFB217B}" type="slidenum">
              <a:rPr lang="zh-TW" altLang="en-US" smtClean="0"/>
              <a:pPr/>
              <a:t>‹#›</a:t>
            </a:fld>
            <a:endParaRPr lang="en-US" altLang="zh-TW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FDA1C5-4E38-48AF-89A5-6866295F6DE2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76D792-F9E3-4FA5-8A18-6D9FB7C63C01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AE23E8-C452-441F-B28C-A0E5ACEC2822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227222-EF05-4CD3-AC74-FDE10310EBCF}" type="slidenum">
              <a:rPr lang="zh-TW" altLang="en-US" smtClean="0"/>
              <a:pPr/>
              <a:t>‹#›</a:t>
            </a:fld>
            <a:endParaRPr lang="en-US" altLang="zh-TW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5CC9E3-C9F1-43B3-8F65-31CFDBEFE0D8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AF122A-0638-4BF5-9E97-752A2979A498}" type="slidenum">
              <a:rPr lang="zh-TW" altLang="en-US" smtClean="0"/>
              <a:pPr/>
              <a:t>‹#›</a:t>
            </a:fld>
            <a:endParaRPr lang="en-US" altLang="zh-TW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CD8FE0-A0F2-46E4-88C6-DB3AFEE26B06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28407C-1B1E-4991-AEE9-7EADEA7F5FAD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74F2BF-E093-407E-ABB2-40E555170C97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864004D-160A-4E28-8830-F6DED73778FC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 altLang="zh-TW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0DB562BA-9802-45CB-8759-47F9CECFA2A5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395536" y="404664"/>
            <a:ext cx="8424936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  <a:cs typeface="+mn-cs"/>
              </a:rPr>
              <a:t>	</a:t>
            </a:r>
            <a:r>
              <a:rPr lang="zh-TW" altLang="en-US" sz="3200" dirty="0">
                <a:latin typeface="華康粗圓體(P)" pitchFamily="34" charset="-120"/>
                <a:ea typeface="華康粗圓體(P)" pitchFamily="34" charset="-120"/>
                <a:cs typeface="+mn-cs"/>
              </a:rPr>
              <a:t>創世記的主題是甚麼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？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  <a:cs typeface="+mn-cs"/>
            </a:endParaRPr>
          </a:p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			《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神與人立約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》</a:t>
            </a:r>
          </a:p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 	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創世記的作者如何表達出主題？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  <a:p>
            <a:pPr marL="1188720" indent="-342900" eaLnBrk="0" hangingPunct="0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透過四個人的生平故事：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  <a:p>
            <a:pPr marL="1828800" indent="-34290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亞伯拉罕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  <a:p>
            <a:pPr marL="1828800" indent="-34290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以撒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  <a:p>
            <a:pPr marL="1828800" indent="-34290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雅各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  <a:p>
            <a:pPr marL="1828800" indent="-34290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約瑟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899592" y="836712"/>
            <a:ext cx="756084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zh-TW" altLang="en-US" sz="36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路得記的主題是甚麼？</a:t>
            </a:r>
            <a:endParaRPr lang="en-US" altLang="zh-TW" sz="3600" dirty="0" smtClean="0">
              <a:latin typeface="華康粗圓體(P)" pitchFamily="34" charset="-120"/>
              <a:ea typeface="華康粗圓體(P)" pitchFamily="34" charset="-120"/>
              <a:sym typeface="Wingdings"/>
            </a:endParaRPr>
          </a:p>
          <a:p>
            <a:pPr marL="571500" indent="-571500">
              <a:spcBef>
                <a:spcPct val="50000"/>
              </a:spcBef>
              <a:defRPr/>
            </a:pPr>
            <a:r>
              <a:rPr lang="en-US" altLang="zh-TW" sz="36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		     《</a:t>
            </a:r>
            <a:r>
              <a:rPr lang="zh-TW" altLang="en-US" sz="36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耶和華保守成就</a:t>
            </a:r>
            <a:r>
              <a:rPr lang="en-US" altLang="zh-TW" sz="36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》</a:t>
            </a:r>
            <a:endParaRPr lang="en-US" altLang="zh-TW" sz="36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285720" y="142852"/>
            <a:ext cx="8572560" cy="65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  <a:cs typeface="+mn-cs"/>
              </a:rPr>
              <a:t>	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     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撒母耳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記各段分題：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  <a:cs typeface="+mn-cs"/>
            </a:endParaRPr>
          </a:p>
          <a:p>
            <a:pPr marL="571500" indent="-571500" eaLnBrk="0" hangingPunct="0">
              <a:spcBef>
                <a:spcPct val="500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第一段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〔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撒上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1-8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章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〕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：撒母耳興起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  <a:cs typeface="+mn-cs"/>
            </a:endParaRPr>
          </a:p>
          <a:p>
            <a:pPr marL="571500" indent="-571500" eaLnBrk="0" hangingPunct="0">
              <a:spcBef>
                <a:spcPct val="500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第二段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〔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撒上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9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～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15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章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〕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：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掃羅興起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  <a:cs typeface="+mn-cs"/>
            </a:endParaRPr>
          </a:p>
          <a:p>
            <a:pPr marL="571500" indent="-571500" eaLnBrk="0" hangingPunct="0">
              <a:spcBef>
                <a:spcPct val="500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第三段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〔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撒上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16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～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30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章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〕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：大衛興起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  <a:cs typeface="+mn-cs"/>
            </a:endParaRPr>
          </a:p>
          <a:p>
            <a:pPr marL="571500" indent="-571500" eaLnBrk="0" hangingPunct="0">
              <a:spcBef>
                <a:spcPct val="500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第四段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〔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撒下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1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～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10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章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〕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：大衛頂峰時期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  <a:p>
            <a:pPr marL="571500" indent="-571500" eaLnBrk="0" hangingPunct="0">
              <a:spcBef>
                <a:spcPct val="500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第五段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〔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撒下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11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～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20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章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〕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：大衛犯罪內亂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  <a:cs typeface="+mn-cs"/>
            </a:endParaRPr>
          </a:p>
          <a:p>
            <a:pPr marL="571500" indent="-571500" eaLnBrk="0" hangingPunct="0">
              <a:spcBef>
                <a:spcPct val="500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第六段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〔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撒下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21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24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章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〕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：大衛晚年，亂定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  <a:cs typeface="+mn-cs"/>
            </a:endParaRPr>
          </a:p>
          <a:p>
            <a:pPr marL="571500" indent="-5715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cs typeface="+mn-cs"/>
                <a:sym typeface="Wingdings"/>
              </a:rPr>
              <a:t>	</a:t>
            </a:r>
            <a:r>
              <a:rPr lang="zh-TW" altLang="zh-TW" sz="3200" dirty="0" smtClean="0">
                <a:latin typeface="華康粗圓體(P)" pitchFamily="34" charset="-120"/>
                <a:ea typeface="華康粗圓體(P)" pitchFamily="34" charset="-120"/>
                <a:cs typeface="+mn-cs"/>
                <a:sym typeface="Wingdings"/>
              </a:rPr>
              <a:t>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撒母耳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  <a:sym typeface="Wingdings"/>
              </a:rPr>
              <a:t>記的主題是甚麼？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  <a:cs typeface="+mn-cs"/>
              <a:sym typeface="Wingdings"/>
            </a:endParaRPr>
          </a:p>
          <a:p>
            <a:pPr marL="571500" indent="-5715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	         </a:t>
            </a:r>
            <a:r>
              <a:rPr lang="en-US" altLang="zh-TW" sz="36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《</a:t>
            </a:r>
            <a:r>
              <a:rPr lang="zh-TW" altLang="en-US" sz="36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耶和華主宰浮沉</a:t>
            </a:r>
            <a:r>
              <a:rPr lang="en-US" altLang="zh-TW" sz="36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》</a:t>
            </a:r>
            <a:endParaRPr lang="en-US" altLang="zh-TW" sz="3600" dirty="0" smtClean="0">
              <a:latin typeface="華康粗圓體(P)" pitchFamily="34" charset="-120"/>
              <a:ea typeface="華康粗圓體(P)" pitchFamily="34" charset="-120"/>
              <a:cs typeface="+mn-cs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86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86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323528" y="332656"/>
            <a:ext cx="8215370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  <a:cs typeface="+mn-cs"/>
              </a:rPr>
              <a:t>	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  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列王紀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的特點：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  <a:cs typeface="+mn-cs"/>
            </a:endParaRPr>
          </a:p>
          <a:p>
            <a:pPr marL="571500" indent="-571500" eaLnBrk="0" hangingPunct="0">
              <a:spcBef>
                <a:spcPts val="12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本與撒母耳記合為一書，稱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《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王國記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》</a:t>
            </a:r>
          </a:p>
          <a:p>
            <a:pPr marL="571500" indent="-571500" eaLnBrk="0" hangingPunct="0">
              <a:spcBef>
                <a:spcPts val="12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列王紀的內容重點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  <a:p>
            <a:pPr marL="1097280" indent="-571500">
              <a:spcBef>
                <a:spcPct val="50000"/>
              </a:spcBef>
              <a:buFont typeface="+mj-lt"/>
              <a:buAutoNum type="alphaUcPeriod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王上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1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～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11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章：所羅門王國興起與衰敗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  <a:p>
            <a:pPr marL="1097280" indent="-571500">
              <a:spcBef>
                <a:spcPct val="50000"/>
              </a:spcBef>
              <a:buFont typeface="+mj-lt"/>
              <a:buAutoNum type="alphaUcPeriod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王上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12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～王下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17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章：北國興起與衰敗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  <a:p>
            <a:pPr marL="1097280" indent="-571500">
              <a:spcBef>
                <a:spcPct val="50000"/>
              </a:spcBef>
              <a:buFont typeface="+mj-lt"/>
              <a:buAutoNum type="alphaUcPeriod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王下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18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～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25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章：南國興起與衰敗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  <a:p>
            <a:pPr marL="571500" indent="-571500">
              <a:spcBef>
                <a:spcPct val="50000"/>
              </a:spcBef>
              <a:buFont typeface="+mj-lt"/>
              <a:buAutoNum type="romanUcPeriod" startAt="3"/>
              <a:defRPr/>
            </a:pP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</a:rPr>
              <a:t> 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列王紀的神學思想：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  <a:p>
            <a:pPr marL="914400" indent="-34290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 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人種的是甚麼，收的也是甚麼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86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86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86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251520" y="188640"/>
            <a:ext cx="857256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zh-TW" altLang="en-US" sz="3600" dirty="0">
                <a:latin typeface="華康中圓體(P)" pitchFamily="34" charset="-120"/>
                <a:ea typeface="華康中圓體(P)" pitchFamily="34" charset="-120"/>
              </a:rPr>
              <a:t>	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     列王紀各段分題：</a:t>
            </a:r>
            <a:endParaRPr lang="en-US" altLang="zh-TW" sz="36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 eaLnBrk="0" hangingPunct="0">
              <a:spcBef>
                <a:spcPts val="1200"/>
              </a:spcBef>
              <a:buFont typeface="+mj-lt"/>
              <a:buAutoNum type="romanUcPeriod"/>
              <a:defRPr/>
            </a:pP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第一段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王上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1-11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章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：所羅門王國興起與衰敗</a:t>
            </a:r>
            <a:endParaRPr lang="en-US" altLang="zh-TW" sz="36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 eaLnBrk="0" hangingPunct="0">
              <a:spcBef>
                <a:spcPts val="1200"/>
              </a:spcBef>
              <a:buFont typeface="+mj-lt"/>
              <a:buAutoNum type="romanUcPeriod"/>
              <a:defRPr/>
            </a:pP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第二段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王上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12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～王下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17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章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：北國興起與敗亡</a:t>
            </a:r>
            <a:endParaRPr lang="en-US" altLang="zh-TW" sz="36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 eaLnBrk="0" hangingPunct="0">
              <a:spcBef>
                <a:spcPts val="1200"/>
              </a:spcBef>
              <a:buFont typeface="+mj-lt"/>
              <a:buAutoNum type="romanUcPeriod"/>
              <a:defRPr/>
            </a:pP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第三段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王下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18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25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章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：南國興起與敗亡</a:t>
            </a:r>
            <a:endParaRPr lang="en-US" altLang="zh-TW" sz="36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 eaLnBrk="0" hangingPunct="0">
              <a:spcBef>
                <a:spcPts val="1200"/>
              </a:spcBef>
              <a:defRPr/>
            </a:pP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	</a:t>
            </a:r>
            <a:r>
              <a:rPr lang="zh-TW" altLang="zh-TW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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列王紀的主題是甚麼？</a:t>
            </a:r>
            <a:endParaRPr lang="en-US" altLang="zh-TW" sz="36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571500" indent="-571500" eaLnBrk="0" hangingPunct="0">
              <a:spcBef>
                <a:spcPts val="1200"/>
              </a:spcBef>
              <a:defRPr/>
            </a:pP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		          </a:t>
            </a:r>
            <a:r>
              <a:rPr lang="en-US" altLang="zh-TW" sz="40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《</a:t>
            </a:r>
            <a:r>
              <a:rPr lang="zh-TW" altLang="en-US" sz="40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種甚麼，收甚麼</a:t>
            </a:r>
            <a:r>
              <a:rPr lang="en-US" altLang="zh-TW" sz="40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》</a:t>
            </a:r>
            <a:endParaRPr lang="en-US" altLang="zh-TW" sz="40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928662" y="1285860"/>
            <a:ext cx="76327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  <a:cs typeface="+mn-cs"/>
              </a:rPr>
              <a:t>	</a:t>
            </a:r>
            <a:endParaRPr lang="en-US" altLang="zh-TW" sz="3200" dirty="0">
              <a:latin typeface="華康粗圓體(P)" pitchFamily="34" charset="-120"/>
              <a:ea typeface="華康粗圓體(P)" pitchFamily="34" charset="-120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512" y="980728"/>
            <a:ext cx="8784976" cy="40934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zh-TW" altLang="en-US" sz="4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華康古印體(P)" pitchFamily="66" charset="-120"/>
                <a:ea typeface="華康古印體(P)" pitchFamily="66" charset="-120"/>
              </a:rPr>
              <a:t>歷代志</a:t>
            </a:r>
            <a:r>
              <a:rPr lang="zh-TW" altLang="en-US" sz="40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華康古印體(P)" pitchFamily="66" charset="-120"/>
                <a:ea typeface="華康古印體(P)" pitchFamily="66" charset="-120"/>
              </a:rPr>
              <a:t>的主題是甚麼？</a:t>
            </a:r>
            <a:endParaRPr lang="en-US" altLang="zh-TW" sz="4000" b="1" cap="none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華康古印體(P)" pitchFamily="66" charset="-120"/>
              <a:ea typeface="華康古印體(P)" pitchFamily="66" charset="-120"/>
            </a:endParaRPr>
          </a:p>
          <a:p>
            <a:r>
              <a:rPr lang="zh-TW" altLang="en-US" sz="4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華康古印體(P)" pitchFamily="66" charset="-120"/>
                <a:ea typeface="華康古印體(P)" pitchFamily="66" charset="-120"/>
              </a:rPr>
              <a:t>歷代志的作者如何表達這主題？</a:t>
            </a:r>
            <a:endParaRPr lang="en-US" altLang="zh-TW" sz="40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華康古印體(P)" pitchFamily="66" charset="-120"/>
              <a:ea typeface="華康古印體(P)" pitchFamily="66" charset="-120"/>
            </a:endParaRPr>
          </a:p>
          <a:p>
            <a:pPr marL="1005840" lvl="3" indent="-57150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4000" dirty="0" smtClean="0">
                <a:latin typeface="華康特粗楷體" pitchFamily="65" charset="-120"/>
                <a:ea typeface="華康特粗楷體" pitchFamily="65" charset="-120"/>
                <a:sym typeface="Wingdings"/>
              </a:rPr>
              <a:t>撒母耳記中的大衛是一個戰士。</a:t>
            </a:r>
            <a:endParaRPr lang="en-US" altLang="zh-TW" sz="4000" dirty="0" smtClean="0">
              <a:latin typeface="華康特粗楷體" pitchFamily="65" charset="-120"/>
              <a:ea typeface="華康特粗楷體" pitchFamily="65" charset="-120"/>
              <a:sym typeface="Wingdings"/>
            </a:endParaRPr>
          </a:p>
          <a:p>
            <a:pPr marL="1028700" lvl="1" indent="-57150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4000" dirty="0" smtClean="0">
                <a:latin typeface="華康特粗楷體" pitchFamily="65" charset="-120"/>
                <a:ea typeface="華康特粗楷體" pitchFamily="65" charset="-120"/>
                <a:sym typeface="Wingdings"/>
              </a:rPr>
              <a:t>歷代志中的大衛是一個宗教復興家，制訂建殿後敬拜的程序。</a:t>
            </a:r>
            <a:endParaRPr lang="en-US" altLang="zh-TW" sz="4000" dirty="0" smtClean="0">
              <a:latin typeface="華康特粗楷體" pitchFamily="65" charset="-120"/>
              <a:ea typeface="華康特粗楷體" pitchFamily="65" charset="-120"/>
            </a:endParaRPr>
          </a:p>
          <a:p>
            <a:endParaRPr lang="en-US" sz="40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華康特粗楷體" pitchFamily="65" charset="-120"/>
              <a:ea typeface="華康特粗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611560" y="428604"/>
            <a:ext cx="784887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zh-TW" altLang="en-US" sz="3600" dirty="0">
                <a:latin typeface="華康中圓體(P)" pitchFamily="34" charset="-120"/>
                <a:ea typeface="華康中圓體(P)" pitchFamily="34" charset="-120"/>
              </a:rPr>
              <a:t>	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     歷代志各段分題：</a:t>
            </a:r>
            <a:endParaRPr lang="en-US" altLang="zh-TW" sz="36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 eaLnBrk="0" hangingPunct="0">
              <a:spcBef>
                <a:spcPct val="50000"/>
              </a:spcBef>
              <a:buFont typeface="+mj-lt"/>
              <a:buAutoNum type="romanUcPeriod"/>
              <a:defRPr/>
            </a:pP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第一段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歷代志上全書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：</a:t>
            </a:r>
            <a:endParaRPr lang="en-US" altLang="zh-TW" sz="36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 eaLnBrk="0" hangingPunct="0">
              <a:spcBef>
                <a:spcPct val="50000"/>
              </a:spcBef>
              <a:defRPr/>
            </a:pP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		   『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敬拜復興的準備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』</a:t>
            </a:r>
          </a:p>
          <a:p>
            <a:pPr marL="571500" indent="-571500" eaLnBrk="0" hangingPunct="0">
              <a:spcBef>
                <a:spcPct val="50000"/>
              </a:spcBef>
              <a:buFont typeface="+mj-lt"/>
              <a:buAutoNum type="romanUcPeriod" startAt="2"/>
              <a:defRPr/>
            </a:pP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第二段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歷代志下全書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〕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：</a:t>
            </a:r>
            <a:endParaRPr lang="en-US" altLang="zh-TW" sz="36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571500" indent="-571500" eaLnBrk="0" hangingPunct="0">
              <a:spcBef>
                <a:spcPct val="50000"/>
              </a:spcBef>
              <a:defRPr/>
            </a:pP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            『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聖殿敬拜的確立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』</a:t>
            </a:r>
          </a:p>
          <a:p>
            <a:pPr marL="571500" indent="-571500" eaLnBrk="0" hangingPunct="0">
              <a:spcBef>
                <a:spcPct val="50000"/>
              </a:spcBef>
              <a:defRPr/>
            </a:pP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        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歷代志全書的主題是甚麼？</a:t>
            </a:r>
            <a:endParaRPr lang="en-US" altLang="zh-TW" sz="36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571500" indent="-571500" eaLnBrk="0" hangingPunct="0">
              <a:spcBef>
                <a:spcPct val="50000"/>
              </a:spcBef>
              <a:defRPr/>
            </a:pP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                《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民族復興的基礎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》                </a:t>
            </a:r>
            <a:endParaRPr lang="en-US" altLang="zh-TW" sz="36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143000" y="332656"/>
            <a:ext cx="8821488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600"/>
              </a:spcBef>
              <a:defRPr/>
            </a:pP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《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以斯拉記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》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與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《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尼希米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》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的問題：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  <a:cs typeface="+mn-cs"/>
            </a:endParaRPr>
          </a:p>
          <a:p>
            <a:pPr marL="571500" indent="-571500" eaLnBrk="0" hangingPunct="0">
              <a:spcBef>
                <a:spcPts val="6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兩書原屬一卷。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  <a:p>
            <a:pPr marL="571500" indent="-571500" eaLnBrk="0" hangingPunct="0">
              <a:spcBef>
                <a:spcPts val="6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除上帝之外，誰是兩書中重建的英雄人物？誰是連貫兩書的主角？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  <a:p>
            <a:pPr marL="274320" indent="-571500" eaLnBrk="0" hangingPunct="0">
              <a:spcBef>
                <a:spcPts val="1200"/>
              </a:spcBef>
              <a:defRPr/>
            </a:pP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    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  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以斯拉記第二章，尼希米記第七章名單。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  <a:p>
            <a:pPr marL="571500" indent="-571500">
              <a:spcBef>
                <a:spcPts val="600"/>
              </a:spcBef>
              <a:buFont typeface="+mj-lt"/>
              <a:buAutoNum type="romanUcPeriod" startAt="3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重建大業甚麼時候才能完成？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  <a:p>
            <a:pPr marL="1028700" lvl="1" indent="-571500"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重建聖殿花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23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年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  <a:sym typeface="Wingdings"/>
            </a:endParaRPr>
          </a:p>
          <a:p>
            <a:pPr marL="1028700" lvl="1" indent="-571500"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重建聖城花了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52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天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  <a:sym typeface="Wingdings"/>
            </a:endParaRPr>
          </a:p>
          <a:p>
            <a:pPr marL="1028700" lvl="1" indent="-571500"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重建聖民要花多少日子？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251520" y="188640"/>
            <a:ext cx="8568952" cy="630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以斯拉記與尼希米作者如何表達主題？</a:t>
            </a:r>
            <a:endParaRPr lang="en-US" altLang="zh-TW" sz="36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14350" indent="-514350" eaLnBrk="0" hangingPunct="0">
              <a:spcBef>
                <a:spcPts val="1200"/>
              </a:spcBef>
              <a:buFont typeface="+mj-lt"/>
              <a:buAutoNum type="alphaLcParenR"/>
              <a:defRPr/>
            </a:pP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第一段分題：回歸前言</a:t>
            </a:r>
            <a:endParaRPr lang="en-US" altLang="zh-TW" sz="36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14350" indent="-514350" eaLnBrk="0" hangingPunct="0">
              <a:spcBef>
                <a:spcPts val="1200"/>
              </a:spcBef>
              <a:buFont typeface="+mj-lt"/>
              <a:buAutoNum type="alphaLcParenR"/>
              <a:defRPr/>
            </a:pP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第二段分題：第一批回歸者名單</a:t>
            </a:r>
            <a:endParaRPr lang="en-US" altLang="zh-TW" sz="36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14350" indent="-514350" eaLnBrk="0" hangingPunct="0">
              <a:spcBef>
                <a:spcPts val="1200"/>
              </a:spcBef>
              <a:buFont typeface="+mj-lt"/>
              <a:buAutoNum type="alphaLcParenR"/>
              <a:defRPr/>
            </a:pP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第三段分題：重建聖殿</a:t>
            </a:r>
            <a:endParaRPr lang="en-US" altLang="zh-TW" sz="36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14350" indent="-514350" eaLnBrk="0" hangingPunct="0">
              <a:spcBef>
                <a:spcPts val="1200"/>
              </a:spcBef>
              <a:buFont typeface="+mj-lt"/>
              <a:buAutoNum type="alphaLcParenR"/>
              <a:defRPr/>
            </a:pP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第四段分題：重建聖民</a:t>
            </a:r>
            <a:endParaRPr lang="en-US" altLang="zh-TW" sz="36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14350" indent="-514350" eaLnBrk="0" hangingPunct="0">
              <a:spcBef>
                <a:spcPts val="1200"/>
              </a:spcBef>
              <a:buFont typeface="+mj-lt"/>
              <a:buAutoNum type="alphaLcParenR"/>
              <a:defRPr/>
            </a:pP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第五段分題：重建聖城</a:t>
            </a:r>
            <a:endParaRPr lang="en-US" altLang="zh-TW" sz="36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14350" indent="-514350" eaLnBrk="0" hangingPunct="0">
              <a:spcBef>
                <a:spcPts val="1200"/>
              </a:spcBef>
              <a:buFont typeface="+mj-lt"/>
              <a:buAutoNum type="alphaLcParenR"/>
              <a:defRPr/>
            </a:pP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第六段分題：第一批回歸者名單</a:t>
            </a:r>
            <a:endParaRPr lang="en-US" altLang="zh-TW" sz="36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14350" indent="-514350" eaLnBrk="0" hangingPunct="0">
              <a:spcBef>
                <a:spcPts val="1200"/>
              </a:spcBef>
              <a:buFont typeface="+mj-lt"/>
              <a:buAutoNum type="alphaLcParenR"/>
              <a:defRPr/>
            </a:pP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第七段分題：修築完峻，與神立約</a:t>
            </a:r>
            <a:endParaRPr lang="en-US" altLang="zh-TW" sz="36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14350" indent="-514350" eaLnBrk="0" hangingPunct="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全書主題：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重建與復興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中圓體(P)" pitchFamily="34" charset="-120"/>
                <a:ea typeface="華康中圓體(P)" pitchFamily="34" charset="-120"/>
              </a:rPr>
              <a:t>           </a:t>
            </a:r>
            <a:endParaRPr lang="en-US" altLang="zh-TW" sz="3600" dirty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0" y="332656"/>
            <a:ext cx="9144000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-571500" eaLnBrk="0" hangingPunct="0">
              <a:spcBef>
                <a:spcPts val="12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希伯來人的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《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五卷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》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：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  <a:p>
            <a:pPr marL="0" lvl="1" indent="-57150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cs typeface="+mn-cs"/>
                <a:sym typeface="Wingdings"/>
              </a:rPr>
              <a:t>《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  <a:sym typeface="Wingdings"/>
              </a:rPr>
              <a:t>五卷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cs typeface="+mn-cs"/>
                <a:sym typeface="Wingdings"/>
              </a:rPr>
              <a:t>》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  <a:sym typeface="Wingdings"/>
              </a:rPr>
              <a:t>節期中所誦讀的經書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  <a:cs typeface="+mn-cs"/>
              <a:sym typeface="Wingdings"/>
            </a:endParaRPr>
          </a:p>
          <a:p>
            <a:pPr marL="1188720" lvl="1" indent="-57150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路得記：五旬節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收割節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〕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，生活所需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  <a:sym typeface="Wingdings"/>
            </a:endParaRPr>
          </a:p>
          <a:p>
            <a:pPr marL="1188720" lvl="1" indent="-57150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  <a:sym typeface="Wingdings"/>
              </a:rPr>
              <a:t>雅歌：逾越節，救恩歷史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  <a:cs typeface="+mn-cs"/>
              <a:sym typeface="Wingdings"/>
            </a:endParaRPr>
          </a:p>
          <a:p>
            <a:pPr marL="1188720" lvl="1" indent="-57150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傳道書：住棚節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一年三次，曠野飄流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〕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，救恩歷史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  <a:sym typeface="Wingdings"/>
            </a:endParaRPr>
          </a:p>
          <a:p>
            <a:pPr marL="1188720" lvl="1" indent="-57150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  <a:sym typeface="Wingdings"/>
              </a:rPr>
              <a:t>哀歌：聖殿被毀日，哀傷歷史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  <a:cs typeface="+mn-cs"/>
              <a:sym typeface="Wingdings"/>
            </a:endParaRPr>
          </a:p>
          <a:p>
            <a:pPr marL="1188720" lvl="1" indent="-57150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以斯帖記：普珥日，救恩日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  <a:cs typeface="+mn-cs"/>
              <a:sym typeface="Wingdings"/>
            </a:endParaRPr>
          </a:p>
          <a:p>
            <a:pPr indent="-571500" eaLnBrk="0" hangingPunct="0">
              <a:spcBef>
                <a:spcPts val="1200"/>
              </a:spcBef>
              <a:buFont typeface="+mj-lt"/>
              <a:buAutoNum type="romanUcPeriod" startAt="2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對猶太人來說，這五本書究竟要他們記著歷史，或者有故事要反覆思想？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395536" y="692696"/>
            <a:ext cx="8208912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《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以斯帖記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》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的分題：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  <a:cs typeface="+mn-cs"/>
            </a:endParaRPr>
          </a:p>
          <a:p>
            <a:pPr marL="571500" indent="-571500" eaLnBrk="0" hangingPunct="0">
              <a:spcBef>
                <a:spcPct val="500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第一段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〔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第一至二章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〕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：王后被廢，王后被立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  <a:p>
            <a:pPr marL="571500" indent="-5715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    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  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為何本來是王后的竟然被廢？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  <a:sym typeface="Wingdings"/>
            </a:endParaRPr>
          </a:p>
          <a:p>
            <a:pPr marL="1028700" lvl="1" indent="-57150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為何本來被擄的變王后？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  <a:sym typeface="Wingdings"/>
            </a:endParaRPr>
          </a:p>
          <a:p>
            <a:pPr marL="1028700" lvl="1" indent="-57150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為何末底改在朝門聽聞叛逆陰謀？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  <a:p>
            <a:pPr marL="1028700" lvl="1" indent="-571500">
              <a:spcBef>
                <a:spcPct val="50000"/>
              </a:spcBef>
              <a:defRPr/>
            </a:pP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251520" y="620688"/>
            <a:ext cx="8501122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zh-TW" altLang="en-US" sz="3600" dirty="0">
                <a:latin typeface="華康粗圓體(P)" pitchFamily="34" charset="-120"/>
                <a:ea typeface="華康粗圓體(P)" pitchFamily="34" charset="-120"/>
                <a:cs typeface="+mn-cs"/>
              </a:rPr>
              <a:t>	</a:t>
            </a:r>
            <a:r>
              <a:rPr lang="en-US" altLang="zh-TW" sz="36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	</a:t>
            </a:r>
            <a:r>
              <a:rPr lang="zh-TW" altLang="en-US" sz="3600" dirty="0" smtClean="0">
                <a:latin typeface="華康粗圓體(P)" pitchFamily="34" charset="-120"/>
                <a:ea typeface="華康粗圓體(P)" pitchFamily="34" charset="-120"/>
                <a:cs typeface="+mn-cs"/>
                <a:sym typeface="Wingdings"/>
              </a:rPr>
              <a:t> </a:t>
            </a:r>
            <a:r>
              <a:rPr lang="en-US" altLang="zh-TW" sz="3600" dirty="0" smtClean="0">
                <a:latin typeface="華康粗圓體(P)" pitchFamily="34" charset="-120"/>
                <a:ea typeface="華康粗圓體(P)" pitchFamily="34" charset="-120"/>
                <a:cs typeface="+mn-cs"/>
                <a:sym typeface="Wingdings"/>
              </a:rPr>
              <a:t>	</a:t>
            </a:r>
            <a:r>
              <a:rPr lang="zh-TW" altLang="en-US" sz="3600" b="1" dirty="0" smtClean="0">
                <a:latin typeface="華康中圓體(P)" pitchFamily="34" charset="-120"/>
                <a:ea typeface="華康中圓體(P)" pitchFamily="34" charset="-120"/>
              </a:rPr>
              <a:t>出埃及記</a:t>
            </a:r>
            <a:r>
              <a:rPr lang="zh-TW" altLang="en-US" sz="3600" b="1" dirty="0">
                <a:latin typeface="華康中圓體(P)" pitchFamily="34" charset="-120"/>
                <a:ea typeface="華康中圓體(P)" pitchFamily="34" charset="-120"/>
              </a:rPr>
              <a:t>的主題是甚麼？</a:t>
            </a:r>
          </a:p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cs typeface="+mn-cs"/>
              </a:rPr>
              <a:t>                    </a:t>
            </a:r>
            <a:r>
              <a:rPr lang="en-US" altLang="zh-TW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《</a:t>
            </a:r>
            <a:r>
              <a:rPr lang="zh-TW" alt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聖民生活準則</a:t>
            </a:r>
            <a:r>
              <a:rPr lang="en-US" altLang="zh-TW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》</a:t>
            </a:r>
          </a:p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		</a:t>
            </a:r>
            <a:r>
              <a:rPr lang="zh-TW" alt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  <a:cs typeface="華康楷書體W5(P)" pitchFamily="66" charset="-120"/>
              </a:rPr>
              <a:t>出埃及記作者如何表達主題？</a:t>
            </a:r>
            <a:endParaRPr lang="en-US" altLang="zh-TW" sz="3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latin typeface="華康中圓體(P)" pitchFamily="34" charset="-120"/>
              <a:ea typeface="華康中圓體(P)" pitchFamily="34" charset="-120"/>
              <a:cs typeface="華康楷書體W5(P)" pitchFamily="66" charset="-120"/>
            </a:endParaRP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楷書體W5" pitchFamily="65" charset="-120"/>
                <a:ea typeface="華康楷書體W5" pitchFamily="65" charset="-120"/>
                <a:cs typeface="華康楷書體W5" pitchFamily="65" charset="-120"/>
              </a:rPr>
              <a:t>耶和華的軍隊從埃及出來了</a:t>
            </a:r>
            <a:r>
              <a:rPr lang="en-US" altLang="zh-TW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楷書體W5" pitchFamily="65" charset="-120"/>
                <a:ea typeface="華康楷書體W5" pitchFamily="65" charset="-120"/>
                <a:cs typeface="華康楷書體W5" pitchFamily="65" charset="-120"/>
              </a:rPr>
              <a:t>〔1</a:t>
            </a:r>
            <a:r>
              <a:rPr lang="zh-TW" alt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楷書體W5" pitchFamily="65" charset="-120"/>
                <a:ea typeface="華康楷書體W5" pitchFamily="65" charset="-120"/>
                <a:cs typeface="華康楷書體W5" pitchFamily="65" charset="-120"/>
              </a:rPr>
              <a:t>～</a:t>
            </a:r>
            <a:r>
              <a:rPr lang="en-US" altLang="zh-TW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楷書體W5" pitchFamily="65" charset="-120"/>
                <a:ea typeface="華康楷書體W5" pitchFamily="65" charset="-120"/>
                <a:cs typeface="華康楷書體W5" pitchFamily="65" charset="-120"/>
              </a:rPr>
              <a:t>18〕</a:t>
            </a: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楷書體W5" pitchFamily="65" charset="-120"/>
                <a:ea typeface="華康楷書體W5" pitchFamily="65" charset="-120"/>
                <a:cs typeface="華康楷書體W5" pitchFamily="65" charset="-120"/>
              </a:rPr>
              <a:t>誡命律例的頒佈</a:t>
            </a:r>
            <a:r>
              <a:rPr lang="en-US" altLang="zh-TW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楷書體W5" pitchFamily="65" charset="-120"/>
                <a:ea typeface="華康楷書體W5" pitchFamily="65" charset="-120"/>
                <a:cs typeface="華康楷書體W5" pitchFamily="65" charset="-120"/>
              </a:rPr>
              <a:t>〔19</a:t>
            </a:r>
            <a:r>
              <a:rPr lang="zh-TW" alt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楷書體W5" pitchFamily="65" charset="-120"/>
                <a:ea typeface="華康楷書體W5" pitchFamily="65" charset="-120"/>
                <a:cs typeface="華康楷書體W5" pitchFamily="65" charset="-120"/>
              </a:rPr>
              <a:t>～</a:t>
            </a:r>
            <a:r>
              <a:rPr lang="en-US" altLang="zh-TW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楷書體W5" pitchFamily="65" charset="-120"/>
                <a:ea typeface="華康楷書體W5" pitchFamily="65" charset="-120"/>
                <a:cs typeface="華康楷書體W5" pitchFamily="65" charset="-120"/>
              </a:rPr>
              <a:t>24〕</a:t>
            </a: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楷書體W5" pitchFamily="65" charset="-120"/>
                <a:ea typeface="華康楷書體W5" pitchFamily="65" charset="-120"/>
                <a:cs typeface="華康楷書體W5" pitchFamily="65" charset="-120"/>
              </a:rPr>
              <a:t>會幕的建立</a:t>
            </a:r>
            <a:r>
              <a:rPr lang="en-US" altLang="zh-TW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楷書體W5" pitchFamily="65" charset="-120"/>
                <a:ea typeface="華康楷書體W5" pitchFamily="65" charset="-120"/>
                <a:cs typeface="華康楷書體W5" pitchFamily="65" charset="-120"/>
              </a:rPr>
              <a:t>〔25</a:t>
            </a:r>
            <a:r>
              <a:rPr lang="zh-TW" alt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楷書體W5" pitchFamily="65" charset="-120"/>
                <a:ea typeface="華康楷書體W5" pitchFamily="65" charset="-120"/>
                <a:cs typeface="華康楷書體W5" pitchFamily="65" charset="-120"/>
              </a:rPr>
              <a:t>～</a:t>
            </a:r>
            <a:r>
              <a:rPr lang="en-US" altLang="zh-TW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楷書體W5" pitchFamily="65" charset="-120"/>
                <a:ea typeface="華康楷書體W5" pitchFamily="65" charset="-120"/>
                <a:cs typeface="華康楷書體W5" pitchFamily="65" charset="-120"/>
              </a:rPr>
              <a:t>40〕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179512" y="476672"/>
            <a:ext cx="874846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 eaLnBrk="0" hangingPunct="0">
              <a:spcBef>
                <a:spcPct val="50000"/>
              </a:spcBef>
              <a:buFont typeface="+mj-lt"/>
              <a:buAutoNum type="romanUcPeriod" startAt="2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第二段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〔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第三至七章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〕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：哈曼被升，哈曼被掛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  <a:p>
            <a:pPr marL="571500" indent="-5715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    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  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為何末底改不跪不拜哈曼？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  <a:sym typeface="Wingdings"/>
            </a:endParaRPr>
          </a:p>
          <a:p>
            <a:pPr marL="1028700" lvl="1" indent="-57150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哈曼吩咐掣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『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普珥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』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定日子，猶太人命運已定？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  <a:sym typeface="Wingdings"/>
            </a:endParaRPr>
          </a:p>
          <a:p>
            <a:pPr marL="1028700" lvl="1" indent="-57150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以斯帖的介入，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『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死就死吧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』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，誰會死？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  <a:sym typeface="Wingdings"/>
            </a:endParaRPr>
          </a:p>
          <a:p>
            <a:pPr marL="1028700" lvl="1" indent="-57150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哈曼作十架要掛別人，結果誰被掛其上？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683568" y="692696"/>
            <a:ext cx="7704856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 eaLnBrk="0" hangingPunct="0">
              <a:spcBef>
                <a:spcPct val="50000"/>
              </a:spcBef>
              <a:buFont typeface="+mj-lt"/>
              <a:buAutoNum type="romanUcPeriod" startAt="3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第三段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〔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第八至十章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〕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：普珥日，轉悲為喜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  <a:p>
            <a:pPr marL="571500" indent="-5715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    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  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王立的諭旨真的永不能改？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  <a:sym typeface="Wingdings"/>
            </a:endParaRPr>
          </a:p>
          <a:p>
            <a:pPr marL="1028700" lvl="1" indent="-57150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普珥日，誰的日子？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  <a:sym typeface="Wingdings"/>
            </a:endParaRPr>
          </a:p>
          <a:p>
            <a:pPr marL="1485900" lvl="2" indent="-571500">
              <a:spcBef>
                <a:spcPct val="50000"/>
              </a:spcBef>
              <a:buFont typeface="Wingdings"/>
              <a:buChar char="Ä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以斯帖記 四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13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14</a:t>
            </a:r>
          </a:p>
          <a:p>
            <a:pPr marL="1485900" lvl="2" indent="-571500">
              <a:spcBef>
                <a:spcPct val="50000"/>
              </a:spcBef>
              <a:buFont typeface="Wingdings"/>
              <a:buChar char="Ä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以斯帖記的主題是甚麼？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539552" y="764704"/>
            <a:ext cx="7848872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-342900" eaLnBrk="0" hangingPunct="0">
              <a:spcBef>
                <a:spcPts val="1200"/>
              </a:spcBef>
              <a:buFont typeface="Wingdings" pitchFamily="2" charset="2"/>
              <a:buChar char="v"/>
              <a:defRPr/>
            </a:pPr>
            <a:r>
              <a:rPr lang="zh-TW" altLang="en-US" sz="36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 以斯帖記</a:t>
            </a:r>
            <a:r>
              <a:rPr lang="zh-TW" altLang="en-US" sz="3600" dirty="0" smtClean="0">
                <a:latin typeface="華康粗圓體(P)" pitchFamily="34" charset="-120"/>
                <a:ea typeface="華康粗圓體(P)" pitchFamily="34" charset="-120"/>
              </a:rPr>
              <a:t>中心</a:t>
            </a:r>
            <a:r>
              <a:rPr lang="zh-TW" altLang="en-US" sz="36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信息：	</a:t>
            </a:r>
            <a:endParaRPr lang="en-US" altLang="zh-TW" sz="3600" dirty="0" smtClean="0">
              <a:latin typeface="華康粗圓體(P)" pitchFamily="34" charset="-120"/>
              <a:ea typeface="華康粗圓體(P)" pitchFamily="34" charset="-120"/>
              <a:sym typeface="Wingdings"/>
            </a:endParaRPr>
          </a:p>
          <a:p>
            <a:pPr indent="-571500" eaLnBrk="0" hangingPunct="0">
              <a:spcBef>
                <a:spcPts val="1200"/>
              </a:spcBef>
              <a:defRPr/>
            </a:pPr>
            <a:r>
              <a:rPr lang="en-US" altLang="zh-TW" sz="36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       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神還是在看顧我們的！</a:t>
            </a:r>
            <a:endParaRPr lang="en-US" altLang="zh-TW" sz="36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lvl="5" indent="-57150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en-US" altLang="zh-TW" sz="4400" dirty="0" smtClean="0">
                <a:latin typeface="華康海報體W9(P)" pitchFamily="82" charset="-120"/>
                <a:ea typeface="華康海報體W9(P)" pitchFamily="82" charset="-120"/>
                <a:sym typeface="Wingdings"/>
              </a:rPr>
              <a:t>《</a:t>
            </a:r>
            <a:r>
              <a:rPr lang="zh-TW" altLang="en-US" sz="4400" dirty="0" smtClean="0">
                <a:latin typeface="華康海報體W9(P)" pitchFamily="82" charset="-120"/>
                <a:ea typeface="華康海報體W9(P)" pitchFamily="82" charset="-120"/>
                <a:sym typeface="Wingdings"/>
              </a:rPr>
              <a:t>重建信心</a:t>
            </a:r>
            <a:r>
              <a:rPr lang="en-US" altLang="zh-TW" sz="4400" dirty="0" smtClean="0">
                <a:latin typeface="華康海報體W9(P)" pitchFamily="82" charset="-120"/>
                <a:ea typeface="華康海報體W9(P)" pitchFamily="82" charset="-120"/>
                <a:sym typeface="Wingdings"/>
              </a:rPr>
              <a:t>》</a:t>
            </a:r>
            <a:r>
              <a:rPr lang="en-US" altLang="zh-TW" sz="36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              </a:t>
            </a:r>
            <a:r>
              <a:rPr lang="en-US" altLang="zh-TW" sz="3600" dirty="0" smtClean="0">
                <a:latin typeface="華康粗圓體(P)" pitchFamily="34" charset="-120"/>
                <a:ea typeface="華康粗圓體(P)" pitchFamily="34" charset="-120"/>
                <a:cs typeface="+mn-cs"/>
                <a:sym typeface="Wingdings"/>
              </a:rPr>
              <a:t> </a:t>
            </a:r>
            <a:endParaRPr lang="en-US" altLang="zh-TW" sz="3600" dirty="0" smtClean="0">
              <a:latin typeface="華康粗圓體(P)" pitchFamily="34" charset="-120"/>
              <a:ea typeface="華康粗圓體(P)" pitchFamily="34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  <p:bldP spid="68610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971600" y="1196752"/>
            <a:ext cx="707236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+mn-cs"/>
              </a:rPr>
              <a:t>               《</a:t>
            </a:r>
            <a:r>
              <a:rPr lang="zh-TW" alt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</a:rPr>
              <a:t>約伯</a:t>
            </a:r>
            <a:r>
              <a:rPr lang="zh-TW" alt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+mn-cs"/>
              </a:rPr>
              <a:t>記</a:t>
            </a:r>
            <a:r>
              <a:rPr lang="en-US" altLang="zh-TW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+mn-cs"/>
              </a:rPr>
              <a:t>》</a:t>
            </a:r>
          </a:p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</a:rPr>
              <a:t>      </a:t>
            </a:r>
            <a:r>
              <a:rPr lang="zh-TW" alt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古印體" pitchFamily="65" charset="-120"/>
                <a:ea typeface="華康古印體" pitchFamily="65" charset="-120"/>
              </a:rPr>
              <a:t>苦罪懸迷：義人為何受苦？</a:t>
            </a:r>
            <a:r>
              <a:rPr lang="en-US" altLang="zh-TW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古印體" pitchFamily="65" charset="-120"/>
                <a:ea typeface="華康古印體" pitchFamily="65" charset="-120"/>
              </a:rPr>
              <a:t>    </a:t>
            </a:r>
            <a:r>
              <a:rPr lang="en-US" altLang="zh-TW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cs typeface="+mn-cs"/>
              </a:rPr>
              <a:t>    </a:t>
            </a:r>
            <a:endParaRPr lang="en-US" altLang="zh-TW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粗圓體(P)" pitchFamily="34" charset="-120"/>
              <a:ea typeface="華康粗圓體(P)" pitchFamily="34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179512" y="188640"/>
            <a:ext cx="8572528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  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  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中圓體(P)" pitchFamily="34" charset="-120"/>
                <a:ea typeface="華康中圓體(P)" pitchFamily="34" charset="-120"/>
                <a:sym typeface="Wingdings"/>
              </a:rPr>
              <a:t>舊約智慧書</a:t>
            </a:r>
            <a:r>
              <a:rPr lang="en-US" altLang="zh-TW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中圓體(P)" pitchFamily="34" charset="-120"/>
                <a:ea typeface="華康中圓體(P)" pitchFamily="34" charset="-120"/>
                <a:sym typeface="Wingdings"/>
              </a:rPr>
              <a:t>《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中圓體(P)" pitchFamily="34" charset="-120"/>
                <a:ea typeface="華康中圓體(P)" pitchFamily="34" charset="-120"/>
                <a:sym typeface="Wingdings"/>
              </a:rPr>
              <a:t>鐵三角</a:t>
            </a:r>
            <a:r>
              <a:rPr lang="en-US" altLang="zh-TW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中圓體(P)" pitchFamily="34" charset="-120"/>
                <a:ea typeface="華康中圓體(P)" pitchFamily="34" charset="-120"/>
                <a:sym typeface="Wingdings"/>
              </a:rPr>
              <a:t>》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中圓體(P)" pitchFamily="34" charset="-120"/>
                <a:ea typeface="華康中圓體(P)" pitchFamily="34" charset="-120"/>
              </a:rPr>
              <a:t>：</a:t>
            </a:r>
            <a:endParaRPr lang="en-US" altLang="zh-TW" sz="3200" dirty="0" smtClean="0">
              <a:ln>
                <a:solidFill>
                  <a:srgbClr val="FFFF00"/>
                </a:solidFill>
              </a:ln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 eaLnBrk="0" hangingPunct="0">
              <a:spcBef>
                <a:spcPct val="50000"/>
              </a:spcBef>
              <a:buFont typeface="+mj-lt"/>
              <a:buAutoNum type="romanU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約伯記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：人生反常的省思，處理人生苦難的問題，信仰與實際生活之張力。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571500" indent="-571500" eaLnBrk="0" hangingPunct="0">
              <a:spcBef>
                <a:spcPct val="50000"/>
              </a:spcBef>
              <a:buFont typeface="+mj-lt"/>
              <a:buAutoNum type="romanU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箴言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：舊約因果律，人生正常的省思。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571500" indent="-571500" eaLnBrk="0" hangingPunct="0">
              <a:spcBef>
                <a:spcPct val="50000"/>
              </a:spcBef>
              <a:buFont typeface="+mj-lt"/>
              <a:buAutoNum type="romanUcPeriod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傳道書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：人生無常的省思，種瓜不一定得瓜，得失本無常，主權乃屬上帝。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571500" indent="-571500" eaLnBrk="0" hangingPunct="0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舊約智慧書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的特點：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571500" indent="-571500" eaLnBrk="0" hangingPunct="0"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生活性，以人為本，是歷世歷代以色列智者生活體騐智慧之 言。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395536" y="332656"/>
            <a:ext cx="814393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  </a:t>
            </a:r>
            <a:r>
              <a:rPr lang="en-US" altLang="zh-TW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/>
              </a:rPr>
              <a:t>  </a:t>
            </a:r>
            <a:r>
              <a:rPr lang="zh-TW" alt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</a:rPr>
              <a:t>約伯記所要處理的問題：</a:t>
            </a:r>
            <a:endParaRPr lang="en-US" altLang="zh-TW" sz="3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3" pitchFamily="65" charset="-120"/>
              <a:ea typeface="華康楷書體W3" pitchFamily="65" charset="-120"/>
              <a:cs typeface="華康楷書體W3" pitchFamily="65" charset="-120"/>
            </a:endParaRPr>
          </a:p>
          <a:p>
            <a:pPr marL="571500" indent="-571500">
              <a:spcBef>
                <a:spcPct val="50000"/>
              </a:spcBef>
              <a:buFont typeface="+mj-lt"/>
              <a:buAutoNum type="romanUcPeriod"/>
              <a:defRPr/>
            </a:pPr>
            <a:r>
              <a:rPr lang="zh-TW" alt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/>
              </a:rPr>
              <a:t>在這個神絕對掌管的世界中，為何仍有義人無辜受苦？</a:t>
            </a:r>
            <a:endParaRPr lang="en-US" altLang="zh-TW" sz="3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/>
            </a:endParaRPr>
          </a:p>
          <a:p>
            <a:pPr marL="571500" indent="-571500">
              <a:spcBef>
                <a:spcPct val="50000"/>
              </a:spcBef>
              <a:buFont typeface="+mj-lt"/>
              <a:buAutoNum type="romanUcPeriod"/>
              <a:defRPr/>
            </a:pPr>
            <a:r>
              <a:rPr lang="zh-TW" alt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3" pitchFamily="65" charset="-120"/>
                <a:ea typeface="華康楷書體W3" pitchFamily="65" charset="-120"/>
                <a:cs typeface="華康楷書體W3" pitchFamily="65" charset="-120"/>
                <a:sym typeface="Wingdings"/>
              </a:rPr>
              <a:t>義人無辜受苦，是否證實了神對世界對人漠不關心？</a:t>
            </a:r>
            <a:endParaRPr lang="en-US" altLang="zh-TW" sz="3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3" pitchFamily="65" charset="-120"/>
              <a:ea typeface="華康楷書體W3" pitchFamily="65" charset="-120"/>
              <a:cs typeface="華康楷書體W3" pitchFamily="65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0" y="260648"/>
            <a:ext cx="8964488" cy="6432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  </a:t>
            </a:r>
            <a:r>
              <a:rPr lang="en-US" altLang="zh-TW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中圓體(P)" pitchFamily="34" charset="-120"/>
                <a:ea typeface="華康中圓體(P)" pitchFamily="34" charset="-120"/>
                <a:sym typeface="Wingdings"/>
              </a:rPr>
              <a:t>  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中圓體(P)" pitchFamily="34" charset="-120"/>
                <a:ea typeface="華康中圓體(P)" pitchFamily="34" charset="-120"/>
              </a:rPr>
              <a:t>約伯記的信息：</a:t>
            </a:r>
            <a:endParaRPr lang="zh-TW" altLang="en-US" sz="3200" dirty="0" smtClean="0">
              <a:ln>
                <a:solidFill>
                  <a:srgbClr val="FFFF00"/>
                </a:solidFill>
              </a:ln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 eaLnBrk="0" hangingPunct="0">
              <a:spcBef>
                <a:spcPts val="12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苦難不一定是因罪而來。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571500" indent="-571500" eaLnBrk="0" hangingPunct="0">
              <a:spcBef>
                <a:spcPts val="12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全知全能的上帝管理世界人類，有許多神作事的方法，不是人可以了解的。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571500" indent="-571500" eaLnBrk="0" hangingPunct="0">
              <a:spcBef>
                <a:spcPts val="12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義人受苦有原因，但不一定是人能明白的。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571500" indent="-571500" eaLnBrk="0" hangingPunct="0">
              <a:spcBef>
                <a:spcPts val="12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上帝關心世界，關人所有的人。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571500" indent="-571500">
              <a:spcBef>
                <a:spcPts val="12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上帝不容許的，撒但不能攻擊。撒但在地上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走來走去，往返而來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』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，但上帝設下範圍，撒但不能越過。地上有很多人，撒但勝不過的。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571500" indent="-571500" eaLnBrk="0" hangingPunct="0">
              <a:spcBef>
                <a:spcPts val="12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世界上真的有些人信神，敬拜神，不是為了得到好處而敬拜神的，只因神是神。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1357290" y="1785926"/>
            <a:ext cx="6383062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zh-TW" altLang="en-US" sz="4400" dirty="0">
                <a:latin typeface="華康粗圓體(P)" pitchFamily="34" charset="-120"/>
                <a:ea typeface="華康粗圓體(P)" pitchFamily="34" charset="-120"/>
                <a:cs typeface="+mn-cs"/>
              </a:rPr>
              <a:t>	</a:t>
            </a:r>
            <a:r>
              <a:rPr lang="zh-TW" altLang="en-US" sz="44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    </a:t>
            </a:r>
            <a:r>
              <a:rPr lang="zh-TW" altLang="en-US" sz="4400" dirty="0" smtClean="0">
                <a:latin typeface="華康粗圓體(P)" pitchFamily="34" charset="-120"/>
                <a:ea typeface="華康粗圓體(P)" pitchFamily="34" charset="-120"/>
              </a:rPr>
              <a:t>     </a:t>
            </a:r>
            <a:r>
              <a:rPr lang="zh-TW" altLang="en-US" sz="4000" dirty="0" smtClean="0">
                <a:latin typeface="華康粗圓體(P)" pitchFamily="34" charset="-120"/>
                <a:ea typeface="華康粗圓體(P)" pitchFamily="34" charset="-120"/>
              </a:rPr>
              <a:t>約伯記</a:t>
            </a:r>
            <a:r>
              <a:rPr lang="zh-TW" altLang="en-US" sz="40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的</a:t>
            </a:r>
            <a:r>
              <a:rPr lang="zh-TW" altLang="en-US" sz="4000" dirty="0">
                <a:latin typeface="華康粗圓體(P)" pitchFamily="34" charset="-120"/>
                <a:ea typeface="華康粗圓體(P)" pitchFamily="34" charset="-120"/>
                <a:cs typeface="+mn-cs"/>
              </a:rPr>
              <a:t>主</a:t>
            </a:r>
            <a:r>
              <a:rPr lang="zh-TW" altLang="en-US" sz="40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題</a:t>
            </a:r>
            <a:endParaRPr lang="en-US" altLang="zh-TW" sz="4000" dirty="0" smtClean="0">
              <a:latin typeface="華康粗圓體(P)" pitchFamily="34" charset="-120"/>
              <a:ea typeface="華康粗圓體(P)" pitchFamily="34" charset="-120"/>
            </a:endParaRPr>
          </a:p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44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《</a:t>
            </a:r>
            <a:r>
              <a:rPr lang="zh-TW" altLang="en-US" sz="44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苦難中的忍耐與信心</a:t>
            </a:r>
            <a:r>
              <a:rPr lang="en-US" altLang="zh-TW" sz="44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》</a:t>
            </a:r>
            <a:endParaRPr lang="en-US" altLang="zh-TW" sz="4400" dirty="0">
              <a:latin typeface="華康粗圓體(P)" pitchFamily="34" charset="-120"/>
              <a:ea typeface="華康粗圓體(P)" pitchFamily="34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-252536" y="188640"/>
            <a:ext cx="9396536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71550" lvl="1" indent="-514350" eaLnBrk="0" hangingPunct="0">
              <a:spcBef>
                <a:spcPct val="50000"/>
              </a:spcBef>
              <a:buFont typeface="+mj-lt"/>
              <a:buAutoNum type="arabicPeriod" startAt="5"/>
            </a:pP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詩篇分為五卷：</a:t>
            </a:r>
            <a:endParaRPr lang="en-US" altLang="zh-TW" sz="36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第一卷：詩篇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1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41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篇。</a:t>
            </a:r>
            <a:endParaRPr lang="en-US" altLang="zh-TW" sz="36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第二卷：詩篇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42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72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篇。</a:t>
            </a:r>
            <a:endParaRPr lang="en-US" altLang="zh-TW" sz="36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第三卷：詩篇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73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89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篇。</a:t>
            </a:r>
            <a:endParaRPr lang="en-US" altLang="zh-TW" sz="36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第四卷：詩篇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90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106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篇。</a:t>
            </a:r>
            <a:endParaRPr lang="en-US" altLang="zh-TW" sz="36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第五卷：詩篇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107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150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篇。</a:t>
            </a:r>
            <a:endParaRPr lang="en-US" altLang="zh-TW" sz="36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 eaLnBrk="0" hangingPunct="0">
              <a:spcBef>
                <a:spcPct val="50000"/>
              </a:spcBef>
              <a:buFont typeface="Wingdings" pitchFamily="2" charset="2"/>
              <a:buChar char="Ä"/>
            </a:pP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每卷都是一節讚美頌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〔doxology〕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作結。</a:t>
            </a:r>
            <a:endParaRPr lang="en-US" altLang="zh-TW" sz="36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-433064" y="260648"/>
            <a:ext cx="9577064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71550" lvl="1" indent="-514350" eaLnBrk="0" hangingPunct="0">
              <a:spcBef>
                <a:spcPct val="50000"/>
              </a:spcBef>
              <a:buFont typeface="Wingdings" pitchFamily="2" charset="2"/>
              <a:buChar char="Ø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詩篇每卷最初，最後一篇代表該卷主要內容：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 eaLnBrk="0" hangingPunct="0">
              <a:spcBef>
                <a:spcPct val="50000"/>
              </a:spcBef>
              <a:buFont typeface="+mj-lt"/>
              <a:buAutoNum type="arabicParenR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第一卷：詩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3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41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：敵人攻擊，求神拯救。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 eaLnBrk="0" hangingPunct="0">
              <a:spcBef>
                <a:spcPct val="50000"/>
              </a:spcBef>
              <a:buFont typeface="+mj-lt"/>
              <a:buAutoNum type="arabicParenR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第二卷：詩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42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72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：心在憂悶，神在掌權。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 eaLnBrk="0" hangingPunct="0">
              <a:spcBef>
                <a:spcPct val="50000"/>
              </a:spcBef>
              <a:buFont typeface="+mj-lt"/>
              <a:buAutoNum type="arabicParenR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第三卷：詩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73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89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：問題重重，要到幾時？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 eaLnBrk="0" hangingPunct="0">
              <a:spcBef>
                <a:spcPct val="50000"/>
              </a:spcBef>
              <a:buFont typeface="+mj-lt"/>
              <a:buAutoNum type="arabicParenR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第四卷：詩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90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106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：人生苦短，神的慈愛永遠長存。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 eaLnBrk="0" hangingPunct="0">
              <a:spcBef>
                <a:spcPct val="50000"/>
              </a:spcBef>
              <a:buFont typeface="+mj-lt"/>
              <a:buAutoNum type="arabicParenR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第五卷：詩篇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107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150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：你們要稱謝耶和華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 eaLnBrk="0" hangingPunct="0">
              <a:spcBef>
                <a:spcPct val="50000"/>
              </a:spcBef>
              <a:buFont typeface="Wingdings" pitchFamily="2" charset="2"/>
              <a:buChar char="Ä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詩篇的主題是甚麼？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971550" lvl="1" indent="-514350" eaLnBrk="0" hangingPunct="0">
              <a:spcBef>
                <a:spcPct val="50000"/>
              </a:spcBef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	        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向神傾心吐意－哀求與讚美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571469" y="692696"/>
            <a:ext cx="7816955" cy="513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zh-TW" altLang="en-US" sz="3600" dirty="0" smtClean="0">
                <a:solidFill>
                  <a:srgbClr val="FFFF00"/>
                </a:solidFill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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 利未記的主題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：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中圓體(P)" pitchFamily="34" charset="-120"/>
              <a:ea typeface="華康中圓體(P)" pitchFamily="34" charset="-120"/>
            </a:endParaRPr>
          </a:p>
          <a:p>
            <a:pPr marL="342900" indent="-342900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           《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操練敬虔與聖潔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》	</a:t>
            </a:r>
          </a:p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zh-TW" altLang="en-US" sz="3600" dirty="0" smtClean="0">
                <a:solidFill>
                  <a:srgbClr val="FFFF00"/>
                </a:solidFill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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 利未記的作者如何表達主題：</a:t>
            </a:r>
            <a:endParaRPr lang="en-US" altLang="zh-TW" sz="3600" dirty="0" smtClean="0">
              <a:solidFill>
                <a:srgbClr val="FFFF00"/>
              </a:solidFill>
              <a:latin typeface="華康中圓體(P)" pitchFamily="34" charset="-120"/>
              <a:ea typeface="華康中圓體(P)" pitchFamily="34" charset="-120"/>
            </a:endParaRPr>
          </a:p>
          <a:p>
            <a:pPr marL="342900" indent="-342900" eaLnBrk="0" hangingPunct="0">
              <a:lnSpc>
                <a:spcPct val="120000"/>
              </a:lnSpc>
              <a:spcBef>
                <a:spcPct val="50000"/>
              </a:spcBef>
              <a:buFont typeface="Wingdings" pitchFamily="2" charset="2"/>
              <a:buAutoNum type="arabicPeriod"/>
              <a:defRPr/>
            </a:pP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第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1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10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章：國民信仰上的聖潔</a:t>
            </a:r>
            <a:endParaRPr lang="en-US" altLang="zh-TW" sz="36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342900" indent="-342900" eaLnBrk="0" hangingPunct="0">
              <a:lnSpc>
                <a:spcPct val="120000"/>
              </a:lnSpc>
              <a:spcBef>
                <a:spcPct val="50000"/>
              </a:spcBef>
              <a:buFont typeface="Wingdings" pitchFamily="2" charset="2"/>
              <a:buAutoNum type="arabicPeriod"/>
              <a:defRPr/>
            </a:pP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第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11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27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章：國民生活中的潔淨</a:t>
            </a:r>
            <a:endParaRPr lang="en-US" altLang="zh-TW" sz="36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600" dirty="0" smtClean="0">
                <a:solidFill>
                  <a:srgbClr val="FFFF00"/>
                </a:solidFill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		</a:t>
            </a:r>
            <a:endParaRPr lang="en-US" altLang="zh-TW" sz="3600" dirty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1115616" y="1844824"/>
            <a:ext cx="7072362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en-US" altLang="zh-TW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中圓體(P)" pitchFamily="34" charset="-120"/>
                <a:ea typeface="華康中圓體(P)" pitchFamily="34" charset="-120"/>
              </a:rPr>
              <a:t>               </a:t>
            </a:r>
            <a:r>
              <a:rPr lang="zh-TW" alt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中圓體(P)" pitchFamily="34" charset="-120"/>
                <a:ea typeface="華康中圓體(P)" pitchFamily="34" charset="-120"/>
              </a:rPr>
              <a:t>箴言的主題</a:t>
            </a:r>
            <a:endParaRPr lang="en-US" altLang="zh-TW" sz="3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中圓體(P)" pitchFamily="34" charset="-120"/>
              <a:ea typeface="華康中圓體(P)" pitchFamily="34" charset="-120"/>
            </a:endParaRPr>
          </a:p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en-US" altLang="zh-TW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中圓體(P)" pitchFamily="34" charset="-120"/>
                <a:ea typeface="華康中圓體(P)" pitchFamily="34" charset="-120"/>
              </a:rPr>
              <a:t>智慧在呼喊：蒙福或招禍</a:t>
            </a:r>
            <a:r>
              <a:rPr lang="en-US" altLang="zh-TW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中圓體(P)" pitchFamily="34" charset="-120"/>
                <a:ea typeface="華康中圓體(P)" pitchFamily="34" charset="-120"/>
              </a:rPr>
              <a:t>》</a:t>
            </a:r>
            <a:endParaRPr lang="en-US" altLang="zh-TW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0" y="188640"/>
            <a:ext cx="8754196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中圓體(P)" pitchFamily="34" charset="-120"/>
                <a:ea typeface="華康中圓體(P)" pitchFamily="34" charset="-120"/>
              </a:rPr>
              <a:t>	   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中圓體(P)" pitchFamily="34" charset="-120"/>
                <a:ea typeface="華康中圓體(P)" pitchFamily="34" charset="-120"/>
                <a:sym typeface="Wingdings"/>
              </a:rPr>
              <a:t> 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中圓體(P)" pitchFamily="34" charset="-120"/>
                <a:ea typeface="華康中圓體(P)" pitchFamily="34" charset="-120"/>
                <a:sym typeface="Wingdings"/>
              </a:rPr>
              <a:t> 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箴言有組織嗎？</a:t>
            </a:r>
            <a:endParaRPr lang="en-US" altLang="zh-TW" sz="36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</a:rPr>
              <a:t>箴言二十六章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華康中黑體" pitchFamily="49" charset="-120"/>
            </a:endParaRPr>
          </a:p>
          <a:p>
            <a:pPr marL="822960" indent="-742950" eaLnBrk="0" hangingPunct="0">
              <a:spcBef>
                <a:spcPts val="1200"/>
              </a:spcBef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   </a:t>
            </a:r>
            <a:r>
              <a:rPr lang="zh-TW" altLang="zh-TW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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 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你找到這段看似鬆散的箴言結構嗎？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華康中黑體" pitchFamily="49" charset="-120"/>
              <a:sym typeface="Wingdings"/>
            </a:endParaRPr>
          </a:p>
          <a:p>
            <a:pPr marL="457200" indent="-548640" eaLnBrk="0" hangingPunct="0">
              <a:spcBef>
                <a:spcPts val="1200"/>
              </a:spcBef>
              <a:buFont typeface="+mj-lt"/>
              <a:buAutoNum type="alphaUcPeriod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二十六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12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：論到愚昧人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華康中黑體" pitchFamily="49" charset="-120"/>
              <a:sym typeface="Wingdings"/>
            </a:endParaRPr>
          </a:p>
          <a:p>
            <a:pPr marL="457200" indent="-548640" eaLnBrk="0" hangingPunct="0">
              <a:spcBef>
                <a:spcPts val="1200"/>
              </a:spcBef>
              <a:buFont typeface="+mj-lt"/>
              <a:buAutoNum type="alphaUcPeriod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二十六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13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16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：論到懶惰人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華康中黑體" pitchFamily="49" charset="-120"/>
              <a:sym typeface="Wingdings"/>
            </a:endParaRPr>
          </a:p>
          <a:p>
            <a:pPr marL="457200" indent="-548640" eaLnBrk="0" hangingPunct="0">
              <a:spcBef>
                <a:spcPts val="1200"/>
              </a:spcBef>
              <a:buFont typeface="+mj-lt"/>
              <a:buAutoNum type="alphaUcPeriod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二十六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17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28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：論到用舌頭傷人的人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</a:rPr>
              <a:t> </a:t>
            </a:r>
          </a:p>
          <a:p>
            <a:pPr marL="1371600" lvl="2" indent="-742950">
              <a:spcBef>
                <a:spcPts val="1200"/>
              </a:spcBef>
              <a:buFont typeface="Wingdings" pitchFamily="2" charset="2"/>
              <a:buChar char="Ä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</a:rPr>
              <a:t>你看到這段箴言的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</a:rPr>
              <a:t>因果報應律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</a:rPr>
              <a:t>』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</a:rPr>
              <a:t>嗎？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華康中黑體" pitchFamily="49" charset="-120"/>
            </a:endParaRPr>
          </a:p>
          <a:p>
            <a:pPr marL="1371600" lvl="2" indent="-742950">
              <a:spcBef>
                <a:spcPts val="1200"/>
              </a:spcBef>
              <a:buFont typeface="Wingdings" pitchFamily="2" charset="2"/>
              <a:buChar char="Ä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</a:rPr>
              <a:t>你看到編者在開始每一分題時都引的方法嗎？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華康中黑體" pitchFamily="49" charset="-120"/>
            </a:endParaRPr>
          </a:p>
          <a:p>
            <a:pPr marL="457200" lvl="2" indent="-548640">
              <a:spcBef>
                <a:spcPts val="1200"/>
              </a:spcBef>
              <a:buFont typeface="+mj-lt"/>
              <a:buAutoNum type="alphaUcPeriod" startAt="4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</a:rPr>
              <a:t>在第二十七章可否找出結構文路？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華康中黑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323528" y="332656"/>
            <a:ext cx="8502676" cy="627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42950" indent="-742950" eaLnBrk="0" hangingPunct="0">
              <a:spcBef>
                <a:spcPts val="600"/>
              </a:spcBef>
              <a:buFont typeface="+mj-lt"/>
              <a:buAutoNum type="arabicParenR" startAt="3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箴言三十章：數字箴言</a:t>
            </a:r>
            <a:endParaRPr lang="en-US" altLang="zh-TW" sz="3200" dirty="0" smtClean="0"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  <a:p>
            <a:pPr marL="1280160" lvl="1" indent="-742950"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你找到本章的結講嗎？</a:t>
            </a:r>
            <a:endParaRPr lang="en-US" altLang="zh-TW" sz="3200" dirty="0" smtClean="0">
              <a:latin typeface="華康中黑體" pitchFamily="49" charset="-120"/>
              <a:ea typeface="華康中黑體" pitchFamily="49" charset="-120"/>
              <a:cs typeface="華康中黑體" pitchFamily="49" charset="-120"/>
              <a:sym typeface="Wingdings"/>
            </a:endParaRPr>
          </a:p>
          <a:p>
            <a:pPr marL="1280160" lvl="1" indent="-742950">
              <a:spcBef>
                <a:spcPts val="600"/>
              </a:spcBef>
              <a:buFont typeface="+mj-lt"/>
              <a:buAutoNum type="alphaUcPeriod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三十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1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9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：自白與肯定</a:t>
            </a:r>
            <a:endParaRPr lang="en-US" altLang="zh-TW" sz="3200" dirty="0" smtClean="0">
              <a:latin typeface="華康中黑體" pitchFamily="49" charset="-120"/>
              <a:ea typeface="華康中黑體" pitchFamily="49" charset="-120"/>
              <a:cs typeface="華康中黑體" pitchFamily="49" charset="-120"/>
              <a:sym typeface="Wingdings"/>
            </a:endParaRPr>
          </a:p>
          <a:p>
            <a:pPr marL="1280160" lvl="1" indent="-742950">
              <a:spcBef>
                <a:spcPts val="600"/>
              </a:spcBef>
              <a:buFont typeface="+mj-lt"/>
              <a:buAutoNum type="alphaUcPeriod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三十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10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12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：日光之下的觀察</a:t>
            </a:r>
            <a:endParaRPr lang="en-US" altLang="zh-TW" sz="3200" dirty="0" smtClean="0">
              <a:latin typeface="華康中黑體" pitchFamily="49" charset="-120"/>
              <a:ea typeface="華康中黑體" pitchFamily="49" charset="-120"/>
              <a:cs typeface="華康中黑體" pitchFamily="49" charset="-120"/>
              <a:sym typeface="Wingdings"/>
            </a:endParaRPr>
          </a:p>
          <a:p>
            <a:pPr marL="1280160" lvl="1" indent="-742950">
              <a:spcBef>
                <a:spcPts val="600"/>
              </a:spcBef>
              <a:buFont typeface="+mj-lt"/>
              <a:buAutoNum type="alphaUcPeriod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三十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13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31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：五個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『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上行數字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』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箴言</a:t>
            </a:r>
            <a:endParaRPr lang="en-US" altLang="zh-TW" sz="3200" dirty="0" smtClean="0">
              <a:latin typeface="華康中黑體" pitchFamily="49" charset="-120"/>
              <a:ea typeface="華康中黑體" pitchFamily="49" charset="-120"/>
              <a:cs typeface="華康中黑體" pitchFamily="49" charset="-120"/>
              <a:sym typeface="Wingdings"/>
            </a:endParaRPr>
          </a:p>
          <a:p>
            <a:pPr marL="1737360" lvl="2" indent="-742950">
              <a:spcBef>
                <a:spcPts val="6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論不知足：三十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15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17</a:t>
            </a:r>
          </a:p>
          <a:p>
            <a:pPr marL="1737360" lvl="2" indent="-742950">
              <a:spcBef>
                <a:spcPts val="6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論人智慧的有限：三十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18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20</a:t>
            </a:r>
          </a:p>
          <a:p>
            <a:pPr marL="1737360" lvl="2" indent="-742950">
              <a:spcBef>
                <a:spcPts val="6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論社會之反常現象：三十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21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23</a:t>
            </a:r>
          </a:p>
          <a:p>
            <a:pPr marL="1737360" lvl="2" indent="-742950">
              <a:spcBef>
                <a:spcPts val="6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論神所創造生物之智慧：三十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24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28</a:t>
            </a:r>
          </a:p>
          <a:p>
            <a:pPr marL="1737360" lvl="2" indent="-742950">
              <a:spcBef>
                <a:spcPts val="6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論神所設立威武之物：三十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29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31</a:t>
            </a:r>
          </a:p>
          <a:p>
            <a:pPr marL="1280160" lvl="1" indent="-742950">
              <a:spcBef>
                <a:spcPts val="600"/>
              </a:spcBef>
              <a:buFont typeface="+mj-lt"/>
              <a:buAutoNum type="alphaUcPeriod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三十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32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33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：綜合的教導</a:t>
            </a:r>
            <a:endParaRPr lang="en-US" altLang="zh-TW" sz="3200" dirty="0" smtClean="0">
              <a:latin typeface="華康中黑體" pitchFamily="49" charset="-120"/>
              <a:ea typeface="華康中黑體" pitchFamily="49" charset="-120"/>
              <a:cs typeface="華康中黑體" pitchFamily="49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827584" y="908720"/>
            <a:ext cx="7572428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cs typeface="+mn-cs"/>
              </a:rPr>
              <a:t>	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sym typeface="Wingdings"/>
              </a:rPr>
              <a:t> 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sym typeface="Wingdings"/>
              </a:rPr>
              <a:t> </a:t>
            </a:r>
            <a:r>
              <a:rPr lang="zh-TW" altLang="en-US" sz="3600" dirty="0" smtClean="0">
                <a:latin typeface="華康方圓體W7(P)" pitchFamily="82" charset="-122"/>
                <a:ea typeface="華康方圓體W7(P)" pitchFamily="82" charset="-122"/>
              </a:rPr>
              <a:t>箴言的大體組合：兩個箴言集</a:t>
            </a:r>
            <a:endParaRPr lang="en-US" altLang="zh-TW" sz="3600" dirty="0" smtClean="0">
              <a:latin typeface="華康方圓體W7(P)" pitchFamily="82" charset="-122"/>
              <a:ea typeface="華康方圓體W7(P)" pitchFamily="82" charset="-122"/>
            </a:endParaRPr>
          </a:p>
          <a:p>
            <a:pPr marL="742950" indent="-74295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第一至九章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〔I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集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〕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：婦女篇</a:t>
            </a:r>
            <a:endParaRPr lang="en-US" altLang="zh-TW" sz="3200" dirty="0" smtClean="0"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  <a:p>
            <a:pPr marL="742950" indent="-74295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第十至二十九章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〔II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集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〕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：口舌篇</a:t>
            </a:r>
            <a:endParaRPr lang="en-US" altLang="zh-TW" sz="3200" dirty="0" smtClean="0"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  <a:p>
            <a:pPr marL="742950" indent="-74295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第三十至三十一章：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 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總結</a:t>
            </a:r>
            <a:endParaRPr lang="en-US" altLang="zh-TW" sz="3200" dirty="0" smtClean="0"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  <a:p>
            <a:pPr marL="342900" indent="-34290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方圓體W7(P)" pitchFamily="82" charset="-122"/>
                <a:ea typeface="華康方圓體W7(P)" pitchFamily="82" charset="-122"/>
                <a:cs typeface="華康楷書體W7" pitchFamily="65" charset="-120"/>
              </a:rPr>
              <a:t> </a:t>
            </a:r>
            <a:r>
              <a:rPr lang="zh-TW" alt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圓緣體W2(P)" pitchFamily="82" charset="-120"/>
                <a:ea typeface="華康圓緣體W2(P)" pitchFamily="82" charset="-120"/>
                <a:cs typeface="華康楷書體W7" pitchFamily="65" charset="-120"/>
              </a:rPr>
              <a:t>箴言的主題</a:t>
            </a:r>
            <a:endParaRPr lang="en-US" altLang="zh-TW" sz="3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latin typeface="華康圓緣體W2(P)" pitchFamily="82" charset="-120"/>
              <a:ea typeface="華康圓緣體W2(P)" pitchFamily="82" charset="-120"/>
              <a:cs typeface="華康楷書體W7" pitchFamily="65" charset="-120"/>
            </a:endParaRPr>
          </a:p>
          <a:p>
            <a:pPr marL="342900" indent="-342900">
              <a:spcBef>
                <a:spcPts val="1200"/>
              </a:spcBef>
              <a:defRPr/>
            </a:pPr>
            <a:r>
              <a:rPr lang="en-US" altLang="zh-TW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中圓體(P)" pitchFamily="34" charset="-120"/>
                <a:ea typeface="華康中圓體(P)" pitchFamily="34" charset="-120"/>
              </a:rPr>
              <a:t>      《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中圓體(P)" pitchFamily="34" charset="-120"/>
                <a:ea typeface="華康中圓體(P)" pitchFamily="34" charset="-120"/>
              </a:rPr>
              <a:t>智慧在呼喊：蒙福或招禍</a:t>
            </a:r>
            <a:r>
              <a:rPr lang="en-US" altLang="zh-TW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中圓體(P)" pitchFamily="34" charset="-120"/>
                <a:ea typeface="華康中圓體(P)" pitchFamily="34" charset="-120"/>
              </a:rPr>
              <a:t>》</a:t>
            </a:r>
          </a:p>
          <a:p>
            <a:pPr marL="742950" indent="-74295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  </a:t>
            </a:r>
            <a:endParaRPr lang="en-US" altLang="zh-TW" sz="3200" dirty="0"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0" y="260648"/>
            <a:ext cx="914400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cs typeface="+mn-cs"/>
              </a:rPr>
              <a:t>	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   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sym typeface="Wingdings"/>
              </a:rPr>
              <a:t> 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sym typeface="Wingdings"/>
              </a:rPr>
              <a:t> </a:t>
            </a:r>
            <a:r>
              <a:rPr lang="zh-TW" altLang="en-US" sz="36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傳道書</a:t>
            </a:r>
            <a:r>
              <a:rPr lang="zh-TW" altLang="en-US" sz="3600" dirty="0" smtClean="0">
                <a:latin typeface="華康方圓體W7(P)" pitchFamily="82" charset="-122"/>
                <a:ea typeface="華康方圓體W7(P)" pitchFamily="82" charset="-122"/>
              </a:rPr>
              <a:t>的結講：</a:t>
            </a:r>
            <a:endParaRPr lang="en-US" altLang="zh-TW" sz="3600" dirty="0" smtClean="0">
              <a:latin typeface="華康方圓體W7(P)" pitchFamily="82" charset="-122"/>
              <a:ea typeface="華康方圓體W7(P)" pitchFamily="82" charset="-122"/>
            </a:endParaRPr>
          </a:p>
          <a:p>
            <a:pPr marL="742950" indent="-74295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第一段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〔1:</a:t>
            </a:r>
            <a:r>
              <a:rPr lang="zh-TW" altLang="en-US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～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4:〕</a:t>
            </a:r>
            <a:r>
              <a:rPr lang="zh-TW" altLang="en-US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：傳道者生命的經驗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--『</a:t>
            </a:r>
            <a:r>
              <a:rPr lang="zh-TW" altLang="en-US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虛空的虛空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』</a:t>
            </a:r>
          </a:p>
          <a:p>
            <a:pPr marL="742950" indent="-74295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第二段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〔5:</a:t>
            </a:r>
            <a:r>
              <a:rPr lang="zh-TW" altLang="en-US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～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8:〕</a:t>
            </a:r>
            <a:r>
              <a:rPr lang="zh-TW" altLang="en-US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：傳道者的觀察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『</a:t>
            </a:r>
            <a:r>
              <a:rPr lang="zh-TW" altLang="en-US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我見日光之下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』--『</a:t>
            </a:r>
            <a:r>
              <a:rPr lang="zh-TW" altLang="en-US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有一位高過居高位，高過智慧人的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』</a:t>
            </a:r>
          </a:p>
          <a:p>
            <a:pPr marL="742950" indent="-74295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第三段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〔9:</a:t>
            </a:r>
            <a:r>
              <a:rPr lang="zh-TW" altLang="en-US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～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12:〕</a:t>
            </a:r>
            <a:r>
              <a:rPr lang="zh-TW" altLang="en-US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：傳道者的結論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『</a:t>
            </a:r>
            <a:r>
              <a:rPr lang="zh-TW" altLang="en-US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人的作為意念，都在神的手中，有一日，神必審問。人當敬畏神，謹守誡命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』</a:t>
            </a:r>
            <a:r>
              <a:rPr lang="zh-TW" altLang="en-US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。</a:t>
            </a:r>
            <a:endParaRPr lang="en-US" altLang="zh-TW" sz="3600" dirty="0" smtClean="0"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899592" y="1196752"/>
            <a:ext cx="707236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en-US" altLang="zh-TW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7" pitchFamily="65" charset="-120"/>
                <a:ea typeface="華康楷書體W7" pitchFamily="65" charset="-120"/>
                <a:cs typeface="華康楷書體W7" pitchFamily="65" charset="-120"/>
              </a:rPr>
              <a:t>        </a:t>
            </a:r>
            <a:r>
              <a:rPr lang="zh-TW" alt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7" pitchFamily="65" charset="-120"/>
                <a:ea typeface="華康楷書體W7" pitchFamily="65" charset="-120"/>
                <a:cs typeface="華康楷書體W7" pitchFamily="65" charset="-120"/>
              </a:rPr>
              <a:t>傳道書的主題</a:t>
            </a:r>
          </a:p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en-US" altLang="zh-TW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中圓體(P)" pitchFamily="34" charset="-120"/>
                <a:ea typeface="華康中圓體(P)" pitchFamily="34" charset="-120"/>
              </a:rPr>
              <a:t>    《</a:t>
            </a:r>
            <a:r>
              <a:rPr lang="zh-TW" alt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中圓體(P)" pitchFamily="34" charset="-120"/>
                <a:ea typeface="華康中圓體(P)" pitchFamily="34" charset="-120"/>
              </a:rPr>
              <a:t>在無常的人生中敬畏神</a:t>
            </a:r>
            <a:r>
              <a:rPr lang="en-US" altLang="zh-TW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中圓體(P)" pitchFamily="34" charset="-120"/>
                <a:ea typeface="華康中圓體(P)" pitchFamily="34" charset="-120"/>
              </a:rPr>
              <a:t>》</a:t>
            </a:r>
            <a:endParaRPr lang="en-US" altLang="zh-TW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  <p:bldP spid="68610" grpId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899592" y="1196752"/>
            <a:ext cx="7072362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40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                  《</a:t>
            </a:r>
            <a:r>
              <a:rPr lang="zh-TW" altLang="en-US" sz="4000" dirty="0" smtClean="0">
                <a:latin typeface="華康粗圓體(P)" pitchFamily="34" charset="-120"/>
                <a:ea typeface="華康粗圓體(P)" pitchFamily="34" charset="-120"/>
              </a:rPr>
              <a:t>雅歌</a:t>
            </a:r>
            <a:r>
              <a:rPr lang="en-US" altLang="zh-TW" sz="40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》</a:t>
            </a:r>
          </a:p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4000" dirty="0" smtClean="0">
                <a:latin typeface="華康粗圓體(P)" pitchFamily="34" charset="-120"/>
                <a:ea typeface="華康粗圓體(P)" pitchFamily="34" charset="-120"/>
              </a:rPr>
              <a:t>      </a:t>
            </a:r>
            <a:r>
              <a:rPr lang="zh-TW" altLang="en-US" sz="4400" dirty="0" smtClean="0">
                <a:latin typeface="華康方圓體W7(P)" pitchFamily="82" charset="-122"/>
                <a:ea typeface="華康方圓體W7(P)" pitchFamily="82" charset="-122"/>
              </a:rPr>
              <a:t>歌中之歌</a:t>
            </a:r>
            <a:r>
              <a:rPr lang="en-US" altLang="zh-TW" sz="4400" dirty="0" smtClean="0">
                <a:latin typeface="華康方圓體W7(P)" pitchFamily="82" charset="-122"/>
                <a:ea typeface="華康方圓體W7(P)" pitchFamily="82" charset="-122"/>
              </a:rPr>
              <a:t>---</a:t>
            </a:r>
            <a:r>
              <a:rPr lang="zh-TW" altLang="en-US" sz="4400" dirty="0" smtClean="0">
                <a:latin typeface="華康方圓體W7(P)" pitchFamily="82" charset="-122"/>
                <a:ea typeface="華康方圓體W7(P)" pitchFamily="82" charset="-122"/>
              </a:rPr>
              <a:t>逾越節之歌</a:t>
            </a:r>
            <a:r>
              <a:rPr lang="en-US" altLang="zh-TW" sz="44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cs typeface="+mn-cs"/>
              </a:rPr>
              <a:t>        </a:t>
            </a:r>
            <a:endParaRPr lang="en-US" altLang="zh-TW" sz="4400" dirty="0">
              <a:latin typeface="華康粗圓體(P)" pitchFamily="34" charset="-120"/>
              <a:ea typeface="華康粗圓體(P)" pitchFamily="34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251520" y="548680"/>
            <a:ext cx="8892480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-571500" eaLnBrk="0" hangingPunct="0">
              <a:spcBef>
                <a:spcPts val="1200"/>
              </a:spcBef>
              <a:buFont typeface="Wingdings" pitchFamily="2" charset="2"/>
              <a:buChar char="v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希伯來人的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《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五卷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》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節日經書：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  <a:p>
            <a:pPr marL="1188720" lvl="1" indent="-57150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路得記：五旬節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收割節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〕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，生活所需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  <a:sym typeface="Wingdings"/>
            </a:endParaRPr>
          </a:p>
          <a:p>
            <a:pPr marL="1188720" lvl="1" indent="-57150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  <a:sym typeface="Wingdings"/>
              </a:rPr>
              <a:t>雅歌：逾越節，救恩歷史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  <a:cs typeface="+mn-cs"/>
              <a:sym typeface="Wingdings"/>
            </a:endParaRPr>
          </a:p>
          <a:p>
            <a:pPr marL="1188720" lvl="1" indent="-57150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傳道書：住棚節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一年三次，曠野飄流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〕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，救恩歷史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  <a:sym typeface="Wingdings"/>
            </a:endParaRPr>
          </a:p>
          <a:p>
            <a:pPr marL="1188720" lvl="1" indent="-57150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  <a:sym typeface="Wingdings"/>
              </a:rPr>
              <a:t>哀歌：聖殿被毀日，哀傷歷史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  <a:cs typeface="+mn-cs"/>
              <a:sym typeface="Wingdings"/>
            </a:endParaRPr>
          </a:p>
          <a:p>
            <a:pPr marL="1188720" lvl="1" indent="-57150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以斯帖記：普珥日，救恩日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  <a:cs typeface="+mn-cs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714348" y="357166"/>
            <a:ext cx="8106124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cs typeface="+mn-cs"/>
              </a:rPr>
              <a:t>	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   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sym typeface="Wingdings"/>
              </a:rPr>
              <a:t> 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sym typeface="Wingdings"/>
              </a:rPr>
              <a:t> </a:t>
            </a:r>
            <a:r>
              <a:rPr lang="zh-TW" altLang="en-US" sz="36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雅歌</a:t>
            </a:r>
            <a:r>
              <a:rPr lang="zh-TW" altLang="en-US" sz="3600" dirty="0" smtClean="0">
                <a:latin typeface="華康方圓體W7(P)" pitchFamily="82" charset="-122"/>
                <a:ea typeface="華康方圓體W7(P)" pitchFamily="82" charset="-122"/>
              </a:rPr>
              <a:t>的解法：三個方向</a:t>
            </a:r>
            <a:endParaRPr lang="en-US" altLang="zh-TW" sz="3600" dirty="0" smtClean="0">
              <a:latin typeface="華康方圓體W7(P)" pitchFamily="82" charset="-122"/>
              <a:ea typeface="華康方圓體W7(P)" pitchFamily="82" charset="-122"/>
            </a:endParaRPr>
          </a:p>
          <a:p>
            <a:pPr marL="742950" indent="-74295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</a:rPr>
              <a:t>男女戀愛的關係：字義解經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</a:rPr>
              <a:t>--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</a:rPr>
              <a:t>最初猶太人的解法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華康中黑體" pitchFamily="49" charset="-120"/>
            </a:endParaRPr>
          </a:p>
          <a:p>
            <a:pPr marL="742950" indent="-74295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</a:rPr>
              <a:t>上帝與以色列民的關係：寓意解經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</a:rPr>
              <a:t>〔I〕--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</a:rPr>
              <a:t>猶太拉比的解法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華康中黑體" pitchFamily="49" charset="-120"/>
            </a:endParaRPr>
          </a:p>
          <a:p>
            <a:pPr marL="742950" indent="-74295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</a:rPr>
              <a:t>基督與教會的關係：寓意解經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</a:rPr>
              <a:t>〔II〕--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</a:rPr>
              <a:t>基督教預言應驗法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華康中黑體" pitchFamily="49" charset="-120"/>
            </a:endParaRPr>
          </a:p>
          <a:p>
            <a:pPr marL="742950" indent="-74295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	</a:t>
            </a:r>
            <a:r>
              <a:rPr lang="zh-TW" altLang="zh-TW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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  <a:sym typeface="Wingdings"/>
              </a:rPr>
              <a:t>為甚麼以色列人要在逾越節讀雅歌？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	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 </a:t>
            </a:r>
            <a:endParaRPr lang="en-US" altLang="zh-TW" sz="4000" dirty="0"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642910" y="642918"/>
            <a:ext cx="807249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cs typeface="+mn-cs"/>
              </a:rPr>
              <a:t>	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   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sym typeface="Wingdings"/>
              </a:rPr>
              <a:t> 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sym typeface="Wingdings"/>
              </a:rPr>
              <a:t> </a:t>
            </a:r>
            <a:r>
              <a:rPr lang="zh-TW" altLang="en-US" sz="36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雅歌</a:t>
            </a:r>
            <a:r>
              <a:rPr lang="zh-TW" altLang="en-US" sz="3600" dirty="0" smtClean="0">
                <a:latin typeface="華康方圓體W7(P)" pitchFamily="82" charset="-122"/>
                <a:ea typeface="華康方圓體W7(P)" pitchFamily="82" charset="-122"/>
              </a:rPr>
              <a:t>的大綱：</a:t>
            </a:r>
            <a:endParaRPr lang="en-US" altLang="zh-TW" sz="3600" dirty="0" smtClean="0">
              <a:latin typeface="華康方圓體W7(P)" pitchFamily="82" charset="-122"/>
              <a:ea typeface="華康方圓體W7(P)" pitchFamily="82" charset="-122"/>
            </a:endParaRP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〔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一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1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～二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7〕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王與女會面：表達愛意</a:t>
            </a:r>
            <a:endParaRPr lang="en-US" altLang="zh-TW" sz="3200" dirty="0" smtClean="0"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〔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二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8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～三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5〕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愛情考驗與重逢</a:t>
            </a:r>
            <a:endParaRPr lang="en-US" altLang="zh-TW" sz="3200" dirty="0" smtClean="0"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〔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三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6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～五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1〕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有情人終成眷屬</a:t>
            </a:r>
            <a:endParaRPr lang="en-US" altLang="zh-TW" sz="3200" dirty="0" smtClean="0"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〔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五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2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～六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13〕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婚後危機與適應之道</a:t>
            </a:r>
            <a:endParaRPr lang="en-US" altLang="zh-TW" sz="3200" dirty="0" smtClean="0"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〔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六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13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～八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4〕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邁向成熟的婚姻</a:t>
            </a:r>
            <a:endParaRPr lang="en-US" altLang="zh-TW" sz="3200" dirty="0" smtClean="0"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〔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八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5-14〕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長相廝守：真愛的本質</a:t>
            </a:r>
            <a:endParaRPr lang="en-US" altLang="zh-TW" sz="3200" dirty="0"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251520" y="260648"/>
            <a:ext cx="8643998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  <a:cs typeface="+mn-cs"/>
              </a:rPr>
              <a:t>	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+mn-cs"/>
              </a:rPr>
              <a:t>民數記內容可以分為四大段：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+mn-cs"/>
            </a:endParaRPr>
          </a:p>
          <a:p>
            <a:pPr marL="571500" indent="-571500" eaLnBrk="0" hangingPunct="0">
              <a:spcBef>
                <a:spcPct val="500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+mn-cs"/>
              </a:rPr>
              <a:t>第一至十章：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cs typeface="+mn-cs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+mn-cs"/>
              </a:rPr>
              <a:t>進入迦南的準備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cs typeface="+mn-cs"/>
              </a:rPr>
              <a:t>』</a:t>
            </a:r>
          </a:p>
          <a:p>
            <a:pPr marL="571500" indent="-571500" eaLnBrk="0" hangingPunct="0">
              <a:spcBef>
                <a:spcPct val="500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+mn-cs"/>
              </a:rPr>
              <a:t>第十一至至二十一章：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cs typeface="+mn-cs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+mn-cs"/>
              </a:rPr>
              <a:t>怨聲載道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cs typeface="+mn-cs"/>
              </a:rPr>
              <a:t>』</a:t>
            </a:r>
          </a:p>
          <a:p>
            <a:pPr marL="571500" indent="-571500" eaLnBrk="0" hangingPunct="0">
              <a:spcBef>
                <a:spcPct val="500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+mn-cs"/>
              </a:rPr>
              <a:t>第二十二至二十五章：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cs typeface="+mn-cs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+mn-cs"/>
              </a:rPr>
              <a:t>裏面出來的腐爛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cs typeface="+mn-cs"/>
              </a:rPr>
              <a:t>』</a:t>
            </a:r>
          </a:p>
          <a:p>
            <a:pPr marL="571500" indent="-571500" eaLnBrk="0" hangingPunct="0">
              <a:spcBef>
                <a:spcPct val="500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+mn-cs"/>
              </a:rPr>
              <a:t>第二十六至三十六章：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cs typeface="+mn-cs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+mn-cs"/>
              </a:rPr>
              <a:t>新一代，新機會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cs typeface="+mn-cs"/>
              </a:rPr>
              <a:t>』</a:t>
            </a:r>
          </a:p>
          <a:p>
            <a:pPr marL="571500" indent="-5715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cs typeface="+mn-cs"/>
                <a:sym typeface="Wingdings"/>
              </a:rPr>
              <a:t>	</a:t>
            </a:r>
            <a:r>
              <a:rPr lang="zh-TW" altLang="zh-TW" sz="3200" dirty="0" smtClean="0">
                <a:latin typeface="華康中圓體(P)" pitchFamily="34" charset="-120"/>
                <a:ea typeface="華康中圓體(P)" pitchFamily="34" charset="-120"/>
                <a:cs typeface="+mn-cs"/>
                <a:sym typeface="Wingdings"/>
              </a:rPr>
              <a:t>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cs typeface="+mn-cs"/>
                <a:sym typeface="Wingdings"/>
              </a:rPr>
              <a:t>這書卷的主題是甚麼？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cs typeface="+mn-cs"/>
              <a:sym typeface="Wingdings"/>
            </a:endParaRPr>
          </a:p>
          <a:p>
            <a:pPr marL="571500" indent="-5715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cs typeface="+mn-cs"/>
                <a:sym typeface="Wingdings"/>
              </a:rPr>
              <a:t>		         </a:t>
            </a:r>
            <a:r>
              <a:rPr lang="en-US" altLang="zh-TW" sz="4000" dirty="0" smtClean="0">
                <a:latin typeface="華康中圓體(P)" pitchFamily="34" charset="-120"/>
                <a:ea typeface="華康中圓體(P)" pitchFamily="34" charset="-120"/>
                <a:cs typeface="+mn-cs"/>
                <a:sym typeface="Wingdings"/>
              </a:rPr>
              <a:t>《</a:t>
            </a:r>
            <a:r>
              <a:rPr lang="zh-TW" altLang="en-US" sz="4000" dirty="0" smtClean="0">
                <a:latin typeface="華康中圓體(P)" pitchFamily="34" charset="-120"/>
                <a:ea typeface="華康中圓體(P)" pitchFamily="34" charset="-120"/>
                <a:cs typeface="+mn-cs"/>
                <a:sym typeface="Wingdings"/>
              </a:rPr>
              <a:t>曠野迷途</a:t>
            </a:r>
            <a:r>
              <a:rPr lang="en-US" altLang="zh-TW" sz="4000" dirty="0" smtClean="0">
                <a:latin typeface="華康中圓體(P)" pitchFamily="34" charset="-120"/>
                <a:ea typeface="華康中圓體(P)" pitchFamily="34" charset="-120"/>
                <a:cs typeface="+mn-cs"/>
                <a:sym typeface="Wingdings"/>
              </a:rPr>
              <a:t>》</a:t>
            </a:r>
            <a:endParaRPr lang="en-US" altLang="zh-TW" sz="4000" dirty="0" smtClean="0">
              <a:latin typeface="華康中圓體(P)" pitchFamily="34" charset="-120"/>
              <a:ea typeface="華康中圓體(P)" pitchFamily="34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714348" y="357166"/>
            <a:ext cx="8106124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cs typeface="+mn-cs"/>
              </a:rPr>
              <a:t>	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   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sym typeface="Wingdings"/>
              </a:rPr>
              <a:t> 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sym typeface="Wingdings"/>
              </a:rPr>
              <a:t> </a:t>
            </a:r>
            <a:r>
              <a:rPr lang="zh-TW" altLang="en-US" sz="36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試讀雅歌</a:t>
            </a:r>
            <a:r>
              <a:rPr lang="zh-TW" altLang="en-US" sz="3600" dirty="0" smtClean="0">
                <a:latin typeface="華康方圓體W7(P)" pitchFamily="82" charset="-122"/>
                <a:ea typeface="華康方圓體W7(P)" pitchFamily="82" charset="-122"/>
              </a:rPr>
              <a:t>：</a:t>
            </a:r>
            <a:endParaRPr lang="en-US" altLang="zh-TW" sz="3600" dirty="0" smtClean="0">
              <a:latin typeface="華康方圓體W7(P)" pitchFamily="82" charset="-122"/>
              <a:ea typeface="華康方圓體W7(P)" pitchFamily="82" charset="-122"/>
            </a:endParaRP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雅歌一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5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～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11</a:t>
            </a: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雅歌二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15</a:t>
            </a: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雅歌五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1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～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6</a:t>
            </a: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雅歌八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6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～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7</a:t>
            </a:r>
          </a:p>
          <a:p>
            <a:pPr marL="742950" indent="-742950" eaLnBrk="0" hangingPunct="0">
              <a:spcBef>
                <a:spcPts val="1200"/>
              </a:spcBef>
              <a:defRPr/>
            </a:pP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	</a:t>
            </a:r>
            <a:r>
              <a:rPr lang="zh-TW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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這些經文對我們有甚麼幫助？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  <a:sym typeface="Wingdings"/>
              </a:rPr>
              <a:t>	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 </a:t>
            </a:r>
            <a:endParaRPr lang="en-US" altLang="zh-TW" sz="4000" dirty="0"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714348" y="428604"/>
            <a:ext cx="8001056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cs typeface="+mn-cs"/>
              </a:rPr>
              <a:t>	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   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sym typeface="Wingdings"/>
              </a:rPr>
              <a:t> </a:t>
            </a:r>
            <a:r>
              <a:rPr lang="zh-TW" altLang="en-US" sz="36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欣賞雅歌</a:t>
            </a:r>
            <a:endParaRPr lang="en-US" altLang="zh-TW" sz="3600" dirty="0" smtClean="0">
              <a:latin typeface="華康方圓體W7(P)" pitchFamily="82" charset="-122"/>
              <a:ea typeface="華康方圓體W7(P)" pitchFamily="82" charset="-122"/>
            </a:endParaRPr>
          </a:p>
          <a:p>
            <a:pPr marL="742950" indent="-74295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字義解釋，靈意應用。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〔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一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1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～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11〕</a:t>
            </a:r>
          </a:p>
          <a:p>
            <a:pPr marL="742950" indent="-74295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分清楚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『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誰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』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在說話，查考明白話中意思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〔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二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1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～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7〕</a:t>
            </a:r>
            <a:endParaRPr lang="en-US" altLang="zh-TW" sz="4000" dirty="0"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  <a:p>
            <a:pPr marL="742950" indent="-74295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體會雅歌主角感情的掙扎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〔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第五章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〕</a:t>
            </a:r>
          </a:p>
          <a:p>
            <a:pPr marL="742950" indent="-74295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從雅歌中體會配偶的可愛，從雅歌中學習維持婚姻之道：讚譽律，戀慕律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…</a:t>
            </a:r>
          </a:p>
          <a:p>
            <a:pPr marL="742950" indent="-74295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從雅歌中體會神的愛，反省自己對神的反應</a:t>
            </a:r>
            <a:endParaRPr lang="en-US" altLang="zh-TW" sz="3200" dirty="0" smtClean="0"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251520" y="332656"/>
            <a:ext cx="8712968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cs typeface="+mn-cs"/>
              </a:rPr>
              <a:t>	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   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sym typeface="Wingdings"/>
              </a:rPr>
              <a:t> </a:t>
            </a:r>
            <a:r>
              <a:rPr lang="zh-TW" altLang="en-US" sz="36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雅歌中對維繫婚姻的原則：</a:t>
            </a:r>
            <a:endParaRPr lang="en-US" altLang="zh-TW" sz="3600" dirty="0" smtClean="0">
              <a:latin typeface="華康方圓體W7(P)" pitchFamily="82" charset="-122"/>
              <a:ea typeface="華康方圓體W7(P)" pitchFamily="82" charset="-122"/>
            </a:endParaRPr>
          </a:p>
          <a:p>
            <a:pPr marL="548640" indent="-54864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愛情要公開表達</a:t>
            </a:r>
            <a:r>
              <a:rPr lang="en-US" sz="3200" dirty="0" smtClean="0">
                <a:latin typeface="華康中圓體(P)" pitchFamily="34" charset="-120"/>
                <a:ea typeface="華康中圓體(P)" pitchFamily="34" charset="-120"/>
              </a:rPr>
              <a:t>: 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把對方在自己心中及生命中的重要性表達出來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一</a:t>
            </a:r>
            <a:r>
              <a:rPr lang="en-US" sz="3200" dirty="0" smtClean="0">
                <a:latin typeface="華康中圓體(P)" pitchFamily="34" charset="-120"/>
                <a:ea typeface="華康中圓體(P)" pitchFamily="34" charset="-120"/>
              </a:rPr>
              <a:t>15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sz="3200" dirty="0" smtClean="0">
                <a:latin typeface="華康中圓體(P)" pitchFamily="34" charset="-120"/>
                <a:ea typeface="華康中圓體(P)" pitchFamily="34" charset="-120"/>
              </a:rPr>
              <a:t>16; 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二</a:t>
            </a:r>
            <a:r>
              <a:rPr lang="en-US" sz="3200" dirty="0" smtClean="0">
                <a:latin typeface="華康中圓體(P)" pitchFamily="34" charset="-120"/>
                <a:ea typeface="華康中圓體(P)" pitchFamily="34" charset="-120"/>
              </a:rPr>
              <a:t>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sz="3200" dirty="0" smtClean="0">
                <a:latin typeface="華康中圓體(P)" pitchFamily="34" charset="-120"/>
                <a:ea typeface="華康中圓體(P)" pitchFamily="34" charset="-120"/>
              </a:rPr>
              <a:t>3; 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三</a:t>
            </a:r>
            <a:r>
              <a:rPr lang="en-US" sz="3200" dirty="0" smtClean="0">
                <a:latin typeface="華康中圓體(P)" pitchFamily="34" charset="-120"/>
                <a:ea typeface="華康中圓體(P)" pitchFamily="34" charset="-120"/>
              </a:rPr>
              <a:t>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sz="3200" dirty="0" smtClean="0">
                <a:latin typeface="華康中圓體(P)" pitchFamily="34" charset="-120"/>
                <a:ea typeface="華康中圓體(P)" pitchFamily="34" charset="-120"/>
              </a:rPr>
              <a:t>4; 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四</a:t>
            </a:r>
            <a:r>
              <a:rPr lang="en-US" sz="3200" dirty="0" smtClean="0">
                <a:latin typeface="華康中圓體(P)" pitchFamily="34" charset="-120"/>
                <a:ea typeface="華康中圓體(P)" pitchFamily="34" charset="-120"/>
              </a:rPr>
              <a:t>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sz="3200" dirty="0" smtClean="0">
                <a:latin typeface="華康中圓體(P)" pitchFamily="34" charset="-120"/>
                <a:ea typeface="華康中圓體(P)" pitchFamily="34" charset="-120"/>
              </a:rPr>
              <a:t>11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</a:p>
          <a:p>
            <a:pPr marL="548640" indent="-54864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自己對自己有正確的自我觀，絕不輕看自己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一</a:t>
            </a:r>
            <a:r>
              <a:rPr lang="en-US" sz="3200" dirty="0" smtClean="0">
                <a:latin typeface="華康中圓體(P)" pitchFamily="34" charset="-120"/>
                <a:ea typeface="華康中圓體(P)" pitchFamily="34" charset="-120"/>
              </a:rPr>
              <a:t>5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sz="3200" dirty="0" smtClean="0">
                <a:latin typeface="華康中圓體(P)" pitchFamily="34" charset="-120"/>
                <a:ea typeface="華康中圓體(P)" pitchFamily="34" charset="-120"/>
              </a:rPr>
              <a:t>7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</a:p>
          <a:p>
            <a:pPr marL="548640" indent="-54864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兩人世界的維持和更新</a:t>
            </a:r>
            <a:r>
              <a:rPr lang="en-US" sz="3200" dirty="0" smtClean="0">
                <a:latin typeface="華康中圓體(P)" pitchFamily="34" charset="-120"/>
                <a:ea typeface="華康中圓體(P)" pitchFamily="34" charset="-120"/>
              </a:rPr>
              <a:t>: 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找機會兩人相處，除去隱藏的小問題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10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16〕</a:t>
            </a:r>
          </a:p>
          <a:p>
            <a:pPr marL="548640" indent="-54864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在別人面前對配偶有正面的表達和稱讚</a:t>
            </a:r>
            <a:r>
              <a:rPr lang="en-US" sz="3200" dirty="0" smtClean="0">
                <a:latin typeface="華康中圓體(P)" pitchFamily="34" charset="-120"/>
                <a:ea typeface="華康中圓體(P)" pitchFamily="34" charset="-120"/>
              </a:rPr>
              <a:t>: 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私下批評，公開稱讚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三</a:t>
            </a:r>
            <a:r>
              <a:rPr lang="en-US" sz="3200" dirty="0" smtClean="0">
                <a:latin typeface="華康中圓體(P)" pitchFamily="34" charset="-120"/>
                <a:ea typeface="華康中圓體(P)" pitchFamily="34" charset="-120"/>
              </a:rPr>
              <a:t>11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  <a:endParaRPr lang="en-US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251520" y="260648"/>
            <a:ext cx="8712968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42950" indent="-742950" eaLnBrk="0" hangingPunct="0">
              <a:spcBef>
                <a:spcPct val="50000"/>
              </a:spcBef>
              <a:buFont typeface="+mj-lt"/>
              <a:buAutoNum type="arabicParenR" startAt="4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婚姻關係不容第三者入侵</a:t>
            </a:r>
            <a:r>
              <a:rPr lang="en-US" sz="3200" dirty="0" smtClean="0">
                <a:latin typeface="華康中圓體(P)" pitchFamily="34" charset="-120"/>
                <a:ea typeface="華康中圓體(P)" pitchFamily="34" charset="-120"/>
              </a:rPr>
              <a:t>: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小心不要給惡者留地步，不要玩火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15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；四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12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16〕</a:t>
            </a:r>
          </a:p>
          <a:p>
            <a:pPr marL="742950" indent="-742950" eaLnBrk="0" hangingPunct="0">
              <a:spcBef>
                <a:spcPct val="50000"/>
              </a:spcBef>
              <a:buFont typeface="+mj-lt"/>
              <a:buAutoNum type="arabicParenR" startAt="4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珍惜對方，體貼對方的需要</a:t>
            </a:r>
            <a:r>
              <a:rPr lang="en-US" sz="3200" dirty="0" smtClean="0">
                <a:latin typeface="華康中圓體(P)" pitchFamily="34" charset="-120"/>
                <a:ea typeface="華康中圓體(P)" pitchFamily="34" charset="-120"/>
              </a:rPr>
              <a:t>: 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婚姻須要維繫，須肯犧牲付出。不要一日後悔，失去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時才想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到對方的好處，有時會太遲。</a:t>
            </a:r>
            <a:r>
              <a:rPr lang="en-US" sz="3200" dirty="0" smtClean="0">
                <a:latin typeface="華康中圓體(P)" pitchFamily="34" charset="-120"/>
                <a:ea typeface="華康中圓體(P)" pitchFamily="34" charset="-120"/>
              </a:rPr>
              <a:t> 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五</a:t>
            </a:r>
            <a:r>
              <a:rPr lang="en-US" sz="3200" dirty="0" smtClean="0">
                <a:latin typeface="華康中圓體(P)" pitchFamily="34" charset="-120"/>
                <a:ea typeface="華康中圓體(P)" pitchFamily="34" charset="-120"/>
              </a:rPr>
              <a:t>2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sz="3200" dirty="0" smtClean="0">
                <a:latin typeface="華康中圓體(P)" pitchFamily="34" charset="-120"/>
                <a:ea typeface="華康中圓體(P)" pitchFamily="34" charset="-120"/>
              </a:rPr>
              <a:t>6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；五</a:t>
            </a:r>
            <a:r>
              <a:rPr lang="en-US" sz="3200" dirty="0" smtClean="0">
                <a:latin typeface="華康中圓體(P)" pitchFamily="34" charset="-120"/>
                <a:ea typeface="華康中圓體(P)" pitchFamily="34" charset="-120"/>
              </a:rPr>
              <a:t>10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sz="3200" dirty="0" smtClean="0">
                <a:latin typeface="華康中圓體(P)" pitchFamily="34" charset="-120"/>
                <a:ea typeface="華康中圓體(P)" pitchFamily="34" charset="-120"/>
              </a:rPr>
              <a:t>16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</a:p>
          <a:p>
            <a:pPr marL="742950" indent="-742950" eaLnBrk="0" hangingPunct="0">
              <a:spcBef>
                <a:spcPct val="50000"/>
              </a:spcBef>
              <a:buFont typeface="+mj-lt"/>
              <a:buAutoNum type="arabicParenR" startAt="4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彼此完全委身，全然歸屬：</a:t>
            </a:r>
            <a:r>
              <a:rPr lang="en-US" sz="3200" dirty="0" smtClean="0">
                <a:latin typeface="華康中圓體(P)" pitchFamily="34" charset="-120"/>
                <a:ea typeface="華康中圓體(P)" pitchFamily="34" charset="-120"/>
              </a:rPr>
              <a:t> 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以對方全人為滿足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六至七章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</a:p>
          <a:p>
            <a:pPr marL="742950" indent="-742950" eaLnBrk="0" hangingPunct="0">
              <a:spcBef>
                <a:spcPct val="50000"/>
              </a:spcBef>
              <a:buFont typeface="+mj-lt"/>
              <a:buAutoNum type="arabicParenR" startAt="4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婚姻是人間最堅定不息的愛情</a:t>
            </a:r>
            <a:r>
              <a:rPr lang="en-US" sz="3200" dirty="0" smtClean="0">
                <a:latin typeface="華康中圓體(P)" pitchFamily="34" charset="-120"/>
                <a:ea typeface="華康中圓體(P)" pitchFamily="34" charset="-120"/>
              </a:rPr>
              <a:t>: 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不要為了任何原因傷害配偶的感情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八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6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7〕</a:t>
            </a:r>
            <a:endParaRPr lang="en-US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179512" y="0"/>
            <a:ext cx="8640960" cy="652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cs typeface="+mn-cs"/>
              </a:rPr>
              <a:t>	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   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sym typeface="Wingdings"/>
              </a:rPr>
              <a:t> 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sym typeface="Wingdings"/>
              </a:rPr>
              <a:t> </a:t>
            </a:r>
            <a:r>
              <a:rPr lang="zh-TW" altLang="en-US" sz="36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雅歌</a:t>
            </a:r>
            <a:r>
              <a:rPr lang="zh-TW" altLang="en-US" sz="3600" dirty="0" smtClean="0">
                <a:latin typeface="華康方圓體W7(P)" pitchFamily="82" charset="-122"/>
                <a:ea typeface="華康方圓體W7(P)" pitchFamily="82" charset="-122"/>
              </a:rPr>
              <a:t>的主題信息：</a:t>
            </a:r>
            <a:endParaRPr lang="en-US" altLang="zh-TW" sz="3600" dirty="0" smtClean="0">
              <a:latin typeface="華康方圓體W7(P)" pitchFamily="82" charset="-122"/>
              <a:ea typeface="華康方圓體W7(P)" pitchFamily="82" charset="-122"/>
            </a:endParaRP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男女對異性的愛慕，被對方身體吸引是正常的，是神所創造的。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『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愛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』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不單是感覺，亦有身體的表達，這樣才完全。</a:t>
            </a:r>
            <a:endParaRPr lang="en-US" altLang="zh-TW" sz="3200" dirty="0" smtClean="0"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男女婚姻關係是神所祝福的，性關係必須在婚姻之內，不能越界，不能與第三者共享，是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『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關鎖的園，禁閉的井，封閉的泉源，自己的葡萄園</a:t>
            </a: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』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。雅歌為男女設立一個健康又蒙福的性愛範圍，重拾伊甸園的祝福。</a:t>
            </a:r>
            <a:endParaRPr lang="en-US" altLang="zh-TW" sz="3200" dirty="0" smtClean="0"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愛情及婚姻是要雙方付代價的，付出與貢獻，放下自我，體貼對方的需求。</a:t>
            </a:r>
            <a:endParaRPr lang="en-US" altLang="zh-TW" sz="3200" dirty="0"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179512" y="188640"/>
            <a:ext cx="8784976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42950" indent="-742950" eaLnBrk="0" hangingPunct="0">
              <a:spcBef>
                <a:spcPts val="1200"/>
              </a:spcBef>
              <a:buFont typeface="+mj-lt"/>
              <a:buAutoNum type="arabicParenR" startAt="4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雅歌為真正蒙福的愛指出方向：從自我為中心的滿足，轉成為對方完全委身，經得起考驗的愛。</a:t>
            </a:r>
            <a:endParaRPr lang="en-US" altLang="zh-TW" sz="3200" dirty="0" smtClean="0"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 startAt="4"/>
              <a:defRPr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雅歌給以色列人一個提醒，一個反省：人間男女的愛情已經濃密如此，更何況上帝對他們的愛。耶和華以色列的神對他們不離不</a:t>
            </a:r>
            <a:r>
              <a:rPr lang="zh-TW" altLang="en-US" sz="320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棄</a:t>
            </a:r>
            <a:r>
              <a:rPr lang="zh-TW" altLang="en-US" sz="320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，始終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如一，但以色列人對上帝呢？</a:t>
            </a:r>
            <a:endParaRPr lang="en-US" altLang="zh-TW" sz="3200" dirty="0"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1643042" y="1785926"/>
            <a:ext cx="585791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cs typeface="+mn-cs"/>
              </a:rPr>
              <a:t>	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   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sym typeface="Wingdings"/>
              </a:rPr>
              <a:t> 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  <a:sym typeface="Wingdings"/>
              </a:rPr>
              <a:t> </a:t>
            </a:r>
            <a:r>
              <a:rPr lang="zh-TW" altLang="en-US" sz="3600" dirty="0" smtClean="0">
                <a:latin typeface="華康方圓體W7(P)" pitchFamily="82" charset="-122"/>
                <a:ea typeface="華康方圓體W7(P)" pitchFamily="82" charset="-122"/>
                <a:sym typeface="Wingdings"/>
              </a:rPr>
              <a:t>雅歌</a:t>
            </a:r>
            <a:r>
              <a:rPr lang="zh-TW" altLang="en-US" sz="3600" dirty="0" smtClean="0">
                <a:latin typeface="華康方圓體W7(P)" pitchFamily="82" charset="-122"/>
                <a:ea typeface="華康方圓體W7(P)" pitchFamily="82" charset="-122"/>
              </a:rPr>
              <a:t>的主題：</a:t>
            </a:r>
            <a:endParaRPr lang="en-US" altLang="zh-TW" sz="3600" dirty="0" smtClean="0">
              <a:latin typeface="華康方圓體W7(P)" pitchFamily="82" charset="-122"/>
              <a:ea typeface="華康方圓體W7(P)" pitchFamily="82" charset="-122"/>
            </a:endParaRPr>
          </a:p>
          <a:p>
            <a:pPr marL="742950" indent="-742950" eaLnBrk="0" hangingPunct="0">
              <a:spcBef>
                <a:spcPct val="50000"/>
              </a:spcBef>
              <a:defRPr/>
            </a:pP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    </a:t>
            </a:r>
            <a:r>
              <a:rPr lang="en-US" altLang="zh-TW" sz="40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</a:rPr>
              <a:t>《</a:t>
            </a:r>
            <a:r>
              <a:rPr lang="zh-TW" altLang="en-US" sz="40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</a:rPr>
              <a:t>專一不變的愛</a:t>
            </a:r>
            <a:r>
              <a:rPr lang="en-US" altLang="zh-TW" sz="4000" dirty="0" smtClean="0">
                <a:latin typeface="華康中圓體(P)" pitchFamily="34" charset="-120"/>
                <a:ea typeface="華康中圓體(P)" pitchFamily="34" charset="-120"/>
                <a:cs typeface="華康中黑體" pitchFamily="49" charset="-120"/>
              </a:rPr>
              <a:t>》</a:t>
            </a:r>
            <a:r>
              <a:rPr lang="en-US" altLang="zh-TW" sz="3600" dirty="0" smtClean="0">
                <a:latin typeface="華康中黑體" pitchFamily="49" charset="-120"/>
                <a:ea typeface="華康中黑體" pitchFamily="49" charset="-120"/>
                <a:cs typeface="華康中黑體" pitchFamily="49" charset="-120"/>
              </a:rPr>
              <a:t>  </a:t>
            </a:r>
            <a:endParaRPr lang="en-US" altLang="zh-TW" sz="4000" dirty="0">
              <a:latin typeface="華康中黑體" pitchFamily="49" charset="-120"/>
              <a:ea typeface="華康中黑體" pitchFamily="49" charset="-120"/>
              <a:cs typeface="華康中黑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0" y="332656"/>
            <a:ext cx="9144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	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申命記：以摩西五篇講章為中心：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 eaLnBrk="0" hangingPunct="0">
              <a:spcBef>
                <a:spcPct val="500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第一篇講章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4〕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：勿忘歷史的教訓。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 eaLnBrk="0" hangingPunct="0">
              <a:spcBef>
                <a:spcPct val="500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第二篇講章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〔5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26〕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：聖約重申，歷史為鑑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 eaLnBrk="0" hangingPunct="0">
              <a:spcBef>
                <a:spcPct val="500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第三篇講章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〔27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28〕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：兩座山，兩條路。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 eaLnBrk="0" hangingPunct="0">
              <a:spcBef>
                <a:spcPct val="500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第四篇講章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〔29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30〕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：立約之言。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 eaLnBrk="0" hangingPunct="0">
              <a:spcBef>
                <a:spcPct val="500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第五篇講章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〔31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33〕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：你們當剛強壯膽，摩西之歌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側耳歌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 eaLnBrk="0" hangingPunct="0">
              <a:spcBef>
                <a:spcPct val="50000"/>
              </a:spcBef>
              <a:buFont typeface="Wingdings" pitchFamily="2" charset="2"/>
              <a:buChar char="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申命記主題：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誡命重申，歷史為鑑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0" y="332656"/>
            <a:ext cx="91440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	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約書亞記各段分題：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 eaLnBrk="0" hangingPunct="0">
              <a:spcBef>
                <a:spcPct val="500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第一段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5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爭戰前的預備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』</a:t>
            </a:r>
          </a:p>
          <a:p>
            <a:pPr marL="571500" indent="-571500" eaLnBrk="0" hangingPunct="0">
              <a:spcBef>
                <a:spcPct val="500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第二段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〔6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12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耶和華為百姓爭戰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』</a:t>
            </a:r>
          </a:p>
          <a:p>
            <a:pPr marL="571500" indent="-571500" eaLnBrk="0" hangingPunct="0">
              <a:spcBef>
                <a:spcPct val="500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第三段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〔13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21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分地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』</a:t>
            </a:r>
          </a:p>
          <a:p>
            <a:pPr marL="571500" indent="-571500" eaLnBrk="0" hangingPunct="0">
              <a:spcBef>
                <a:spcPct val="500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第四段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〔22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24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更新聖約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耶和華是我們的神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』</a:t>
            </a:r>
          </a:p>
          <a:p>
            <a:pPr marL="571500" indent="-5715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	</a:t>
            </a:r>
            <a:r>
              <a:rPr lang="zh-TW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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約書亞記的主題是甚麼？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571500" indent="-5715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		            </a:t>
            </a:r>
            <a:r>
              <a:rPr lang="en-US" altLang="zh-TW" sz="40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《</a:t>
            </a:r>
            <a:r>
              <a:rPr lang="zh-TW" altLang="en-US" sz="40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爭戰分應許之地</a:t>
            </a:r>
            <a:r>
              <a:rPr lang="en-US" altLang="zh-TW" sz="40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》</a:t>
            </a:r>
            <a:endParaRPr lang="en-US" altLang="zh-TW" sz="40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179512" y="188640"/>
            <a:ext cx="857256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  <a:cs typeface="+mn-cs"/>
              </a:rPr>
              <a:t>	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士師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記內容可分三大段：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  <a:cs typeface="+mn-cs"/>
            </a:endParaRPr>
          </a:p>
          <a:p>
            <a:pPr marL="571500" indent="-571500" eaLnBrk="0" hangingPunct="0">
              <a:spcBef>
                <a:spcPct val="500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第一至三章：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序言</a:t>
            </a:r>
          </a:p>
          <a:p>
            <a:pPr marL="1028700" lvl="1" indent="-57150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約書亞死後，以色列人繼續爭戰，但無後繼之力，與迦南人妥協 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〔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一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1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～二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5〕</a:t>
            </a:r>
          </a:p>
          <a:p>
            <a:pPr marL="1028700" lvl="1" indent="-57150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背道成習慣，形成一個固定離棄神的模式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  <a:p>
            <a:pPr marL="571500" indent="-571500">
              <a:spcBef>
                <a:spcPct val="50000"/>
              </a:spcBef>
              <a:buFont typeface="+mj-lt"/>
              <a:buAutoNum type="romanUcPeriod" startAt="2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第三至十六章：士師事蹟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  <a:p>
            <a:pPr marL="1028700" lvl="1" indent="-57150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十二位士師，但全書集中在兩個突出人物身上：基甸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〔6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～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8〕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，參孫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251520" y="836712"/>
            <a:ext cx="857256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zh-TW" altLang="en-US" sz="2800" dirty="0">
                <a:latin typeface="華康粗圓體(P)" pitchFamily="34" charset="-120"/>
                <a:ea typeface="華康粗圓體(P)" pitchFamily="34" charset="-120"/>
                <a:cs typeface="+mn-cs"/>
              </a:rPr>
              <a:t>	</a:t>
            </a:r>
            <a:r>
              <a:rPr lang="zh-TW" altLang="en-US" sz="28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     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士師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記各段分題：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  <a:cs typeface="+mn-cs"/>
            </a:endParaRPr>
          </a:p>
          <a:p>
            <a:pPr marL="571500" indent="-571500" eaLnBrk="0" hangingPunct="0">
              <a:spcBef>
                <a:spcPct val="500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第一段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〔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1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～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4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章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〕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：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『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與迦南妥協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』</a:t>
            </a:r>
          </a:p>
          <a:p>
            <a:pPr marL="571500" indent="-571500" eaLnBrk="0" hangingPunct="0">
              <a:spcBef>
                <a:spcPct val="500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第二段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〔5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～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12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章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〕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：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『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耶和華拯救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』</a:t>
            </a:r>
          </a:p>
          <a:p>
            <a:pPr marL="571500" indent="-571500" eaLnBrk="0" hangingPunct="0">
              <a:spcBef>
                <a:spcPct val="500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第三段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〔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13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～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21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章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〕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：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『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將被迦南同化了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』</a:t>
            </a:r>
          </a:p>
          <a:p>
            <a:pPr marL="571500" indent="-5715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cs typeface="+mn-cs"/>
                <a:sym typeface="Wingdings"/>
              </a:rPr>
              <a:t>	</a:t>
            </a:r>
            <a:r>
              <a:rPr lang="zh-TW" altLang="zh-TW" sz="3200" dirty="0" smtClean="0">
                <a:latin typeface="華康粗圓體(P)" pitchFamily="34" charset="-120"/>
                <a:ea typeface="華康粗圓體(P)" pitchFamily="34" charset="-120"/>
                <a:cs typeface="+mn-cs"/>
                <a:sym typeface="Wingdings"/>
              </a:rPr>
              <a:t>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士師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  <a:sym typeface="Wingdings"/>
              </a:rPr>
              <a:t>記的主題是甚麼？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  <a:cs typeface="+mn-cs"/>
              <a:sym typeface="Wingdings"/>
            </a:endParaRPr>
          </a:p>
          <a:p>
            <a:pPr marL="571500" indent="-5715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cs typeface="+mn-cs"/>
                <a:sym typeface="Wingdings"/>
              </a:rPr>
              <a:t>		         《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  <a:sym typeface="Wingdings"/>
              </a:rPr>
              <a:t>就住在迦南人中間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cs typeface="+mn-cs"/>
                <a:sym typeface="Wingdings"/>
              </a:rPr>
              <a:t>》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683568" y="332656"/>
            <a:ext cx="7776864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	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   路得記內容重點：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 eaLnBrk="0" hangingPunct="0">
              <a:spcBef>
                <a:spcPts val="12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滿滿出去，空空回來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第一章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</a:p>
          <a:p>
            <a:pPr marL="1028700" lvl="1" indent="-57150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各人任意而行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>
              <a:spcBef>
                <a:spcPts val="12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這是誰家的女子？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第二章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</a:p>
          <a:p>
            <a:pPr marL="1028700" lvl="1" indent="-57150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波阿斯邂逅路得。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>
              <a:spcBef>
                <a:spcPct val="50000"/>
              </a:spcBef>
              <a:buFont typeface="+mj-lt"/>
              <a:buAutoNum type="romanUcPeriod" startAt="3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女兒阿，怎麼樣了？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第三章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</a:p>
          <a:p>
            <a:pPr marL="1028700" lvl="1" indent="-57150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深夜麥場上的奇遇。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>
              <a:spcBef>
                <a:spcPct val="50000"/>
              </a:spcBef>
              <a:buFont typeface="+mj-lt"/>
              <a:buAutoNum type="romanUcPeriod" startAt="4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拿俄米得孩子了！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第四章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</a:p>
          <a:p>
            <a:pPr marL="1028700" lvl="1" indent="-57150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俄備得生耶西，耶西生大衛。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3259</TotalTime>
  <Words>1891</Words>
  <Application>Microsoft Office PowerPoint</Application>
  <PresentationFormat>On-screen Show (4:3)</PresentationFormat>
  <Paragraphs>308</Paragraphs>
  <Slides>46</Slides>
  <Notes>46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Metro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</vt:vector>
  </TitlesOfParts>
  <Company>NJIT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Calvin</dc:creator>
  <cp:lastModifiedBy>Calvin</cp:lastModifiedBy>
  <cp:revision>306</cp:revision>
  <dcterms:created xsi:type="dcterms:W3CDTF">2006-10-29T06:33:09Z</dcterms:created>
  <dcterms:modified xsi:type="dcterms:W3CDTF">2013-03-29T15:56:05Z</dcterms:modified>
</cp:coreProperties>
</file>