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21"/>
  </p:notesMasterIdLst>
  <p:sldIdLst>
    <p:sldId id="442" r:id="rId2"/>
    <p:sldId id="393" r:id="rId3"/>
    <p:sldId id="395" r:id="rId4"/>
    <p:sldId id="394" r:id="rId5"/>
    <p:sldId id="396" r:id="rId6"/>
    <p:sldId id="397" r:id="rId7"/>
    <p:sldId id="398" r:id="rId8"/>
    <p:sldId id="399" r:id="rId9"/>
    <p:sldId id="400" r:id="rId10"/>
    <p:sldId id="401" r:id="rId11"/>
    <p:sldId id="402" r:id="rId12"/>
    <p:sldId id="403" r:id="rId13"/>
    <p:sldId id="404" r:id="rId14"/>
    <p:sldId id="405" r:id="rId15"/>
    <p:sldId id="406" r:id="rId16"/>
    <p:sldId id="407" r:id="rId17"/>
    <p:sldId id="408" r:id="rId18"/>
    <p:sldId id="441" r:id="rId19"/>
    <p:sldId id="409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8" autoAdjust="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AA34906-98A6-4ACF-8950-9D1CC6D11618}" type="datetimeFigureOut">
              <a:rPr lang="en-US"/>
              <a:pPr>
                <a:defRPr/>
              </a:pPr>
              <a:t>9/20/2015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B88AD197-E6DE-4CE1-8D40-7BDE67DFC6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2E2F58F-546C-47E3-A6D9-43DE7149558C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EA4E78E-9FAA-45A6-BDA8-9230632979AA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366872B-2AB8-4BA2-9414-961ACB254079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F7FA49F-DA57-465C-991B-CD625BFB4467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5BDB2B4-DA7E-4D6D-BC24-CECD42C6D6E6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746DA47-F3CC-4B96-8936-BB8B05A27381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B4B0E3E-852A-463F-B35F-98DE40C1C7A4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D7D8349-5369-4200-A8AD-0DEA9D0DED65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08F28BB-AD8D-4CAB-BFC3-FC132032A963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2BE92BC-8F1F-41E6-B0BA-929DF62D2060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9755DCA0-6E57-467A-80D0-156C878EEBB6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ED0E9ED-CB73-4838-9DAD-BCC248931058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1484784"/>
            <a:ext cx="7391400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       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        歌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羅西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書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latin typeface="華康方圓體W7(P)" pitchFamily="82" charset="-122"/>
              <a:ea typeface="華康方圓體W7(P)" pitchFamily="8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285784" y="285728"/>
            <a:ext cx="9144000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28700" lvl="1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</a:rPr>
              <a:t>保羅在帖撒羅尼迦前書中，說了些甚麼？</a:t>
            </a:r>
            <a:endParaRPr lang="en-US" altLang="zh-TW" sz="3200" dirty="0" smtClean="0">
              <a:latin typeface="華康古印體(P)" pitchFamily="66" charset="-120"/>
              <a:ea typeface="華康古印體(P)" pitchFamily="66" charset="-120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第一章至第三章？</a:t>
            </a:r>
            <a:endParaRPr lang="en-US" altLang="zh-TW" sz="3200" dirty="0" smtClean="0">
              <a:latin typeface="華康古印體(P)" pitchFamily="66" charset="-120"/>
              <a:ea typeface="華康古印體(P)" pitchFamily="66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問安的話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〔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第一章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〕</a:t>
            </a: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回顧往事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〔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第二章，參徒十七章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〕</a:t>
            </a:r>
          </a:p>
          <a:p>
            <a:pPr marL="1943100" lvl="3" indent="-571500" eaLnBrk="0" hangingPunct="0">
              <a:spcBef>
                <a:spcPts val="1200"/>
              </a:spcBef>
              <a:buFont typeface="Courier New" pitchFamily="49" charset="0"/>
              <a:buChar char="o"/>
              <a:defRPr/>
            </a:pP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為何保羅重提往事，似乎為自己爭辯？</a:t>
            </a:r>
            <a:endParaRPr lang="en-US" altLang="zh-TW" sz="3200" dirty="0" smtClean="0">
              <a:latin typeface="華康古印體(P)" pitchFamily="66" charset="-120"/>
              <a:ea typeface="華康古印體(P)" pitchFamily="66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保羅勸勉信徒在本地人的苦害中要站立得住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〔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第三章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〕</a:t>
            </a:r>
          </a:p>
          <a:p>
            <a:pPr marL="1943100" lvl="3" indent="-571500" eaLnBrk="0" hangingPunct="0">
              <a:spcBef>
                <a:spcPts val="1200"/>
              </a:spcBef>
              <a:buFont typeface="Courier New" pitchFamily="49" charset="0"/>
              <a:buChar char="o"/>
              <a:defRPr/>
            </a:pP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保羅為何勸勉信徒要站立得住？</a:t>
            </a:r>
            <a:endParaRPr lang="en-US" altLang="zh-TW" sz="3200" dirty="0" smtClean="0">
              <a:latin typeface="華康古印體(P)" pitchFamily="66" charset="-120"/>
              <a:ea typeface="華康古印體(P)" pitchFamily="66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綜合本章分題：</a:t>
            </a:r>
            <a:r>
              <a:rPr lang="zh-TW" altLang="en-US" sz="3200" i="1" dirty="0" smtClean="0">
                <a:solidFill>
                  <a:srgbClr val="FFFF00"/>
                </a:solidFill>
                <a:latin typeface="華康特粗楷體" pitchFamily="65" charset="-120"/>
                <a:ea typeface="華康特粗楷體" pitchFamily="65" charset="-120"/>
                <a:sym typeface="Wingdings"/>
              </a:rPr>
              <a:t>保羅盼望被本地人苦害的帖撒羅尼迦信徒要站立得住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。</a:t>
            </a:r>
            <a:endParaRPr lang="en-US" altLang="zh-TW" sz="3200" dirty="0" smtClean="0">
              <a:latin typeface="華康古印體(P)" pitchFamily="66" charset="-120"/>
              <a:ea typeface="華康古印體(P)" pitchFamily="66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0" y="428604"/>
            <a:ext cx="8929750" cy="65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28700" lvl="1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</a:rPr>
              <a:t>保羅在帖撒羅尼迦前書中，說了些甚麼？</a:t>
            </a:r>
            <a:endParaRPr lang="en-US" altLang="zh-TW" sz="3200" dirty="0" smtClean="0">
              <a:latin typeface="華康古印體(P)" pitchFamily="66" charset="-120"/>
              <a:ea typeface="華康古印體(P)" pitchFamily="66" charset="-120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第四～五章？</a:t>
            </a:r>
            <a:endParaRPr lang="en-US" altLang="zh-TW" sz="3200" dirty="0" smtClean="0">
              <a:latin typeface="華康古印體(P)" pitchFamily="66" charset="-120"/>
              <a:ea typeface="華康古印體(P)" pitchFamily="66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勸勉信徒守著自己的身體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〔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四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1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～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8〕</a:t>
            </a: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勸勉信徒彼此相愛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〔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四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9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～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12〕</a:t>
            </a: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論到睡了的信徒，主必再來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〔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四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13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～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18〕</a:t>
            </a: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提醒信徒是光明之子，總要儆醒謹守，等主再來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〔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五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1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～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28〕</a:t>
            </a: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綜合本章分題：</a:t>
            </a:r>
            <a:r>
              <a:rPr lang="zh-TW" altLang="en-US" sz="3200" i="1" dirty="0" smtClean="0">
                <a:solidFill>
                  <a:srgbClr val="FFFF00"/>
                </a:solidFill>
                <a:latin typeface="華康特粗楷體" pitchFamily="65" charset="-120"/>
                <a:ea typeface="華康特粗楷體" pitchFamily="65" charset="-120"/>
                <a:sym typeface="Wingdings"/>
              </a:rPr>
              <a:t>保羅盼望帖撒羅尼迦信徒要儆醒謹守，等候主再來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。</a:t>
            </a:r>
            <a:endParaRPr lang="en-US" altLang="zh-TW" sz="3200" dirty="0" smtClean="0">
              <a:latin typeface="華康古印體(P)" pitchFamily="66" charset="-120"/>
              <a:ea typeface="華康古印體(P)" pitchFamily="66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defRPr/>
            </a:pPr>
            <a:endParaRPr lang="en-US" altLang="zh-TW" sz="3200" dirty="0" smtClean="0">
              <a:latin typeface="華康古印體(P)" pitchFamily="66" charset="-120"/>
              <a:ea typeface="華康古印體(P)" pitchFamily="66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662" y="2071678"/>
            <a:ext cx="7391400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帖撒羅尼迦前書的主題是甚麼？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  <a:p>
            <a:pPr>
              <a:lnSpc>
                <a:spcPct val="150000"/>
              </a:lnSpc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《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儆醒候主再來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0100" y="1857364"/>
            <a:ext cx="7391400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帖撒羅尼迦後書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zh-TW" sz="3200" dirty="0" smtClean="0">
                <a:ln>
                  <a:solidFill>
                    <a:srgbClr val="FF0000"/>
                  </a:solidFill>
                </a:ln>
                <a:solidFill>
                  <a:srgbClr val="FFFFFF"/>
                </a:solidFill>
                <a:latin typeface="華康方圓體W7(P)" pitchFamily="82" charset="-122"/>
                <a:ea typeface="華康方圓體W7(P)" pitchFamily="82" charset="-122"/>
              </a:rPr>
              <a:t> </a:t>
            </a:r>
            <a:r>
              <a:rPr lang="zh-TW" altLang="en-US" sz="3200" dirty="0" smtClean="0">
                <a:ln>
                  <a:solidFill>
                    <a:srgbClr val="FF0000"/>
                  </a:solidFill>
                </a:ln>
                <a:solidFill>
                  <a:srgbClr val="FFFFFF"/>
                </a:solidFill>
                <a:latin typeface="華康方圓體W7(P)" pitchFamily="82" charset="-122"/>
                <a:ea typeface="華康方圓體W7(P)" pitchFamily="82" charset="-122"/>
              </a:rPr>
              <a:t>帖撒羅尼迦後書的主題信息是甚麼？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</a:t>
            </a:r>
            <a:endParaRPr lang="en-US" altLang="zh-TW" sz="3200" dirty="0" smtClean="0">
              <a:latin typeface="華康古印體(P)" pitchFamily="66" charset="-120"/>
              <a:ea typeface="華康古印體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468560" y="188640"/>
            <a:ext cx="9612560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28700" lvl="1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</a:rPr>
              <a:t>保羅在帖撒羅尼迦後書中，說了些甚麼？</a:t>
            </a:r>
            <a:endParaRPr lang="en-US" altLang="zh-TW" sz="3200" dirty="0" smtClean="0">
              <a:latin typeface="華康古印體(P)" pitchFamily="66" charset="-120"/>
              <a:ea typeface="華康古印體(P)" pitchFamily="66" charset="-120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romanUcPeriod"/>
              <a:defRPr/>
            </a:pP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第一章？</a:t>
            </a:r>
            <a:endParaRPr lang="en-US" altLang="zh-TW" sz="3600" dirty="0" smtClean="0">
              <a:latin typeface="華康古印體(P)" pitchFamily="66" charset="-120"/>
              <a:ea typeface="華康古印體(P)" pitchFamily="66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逼迫患難中，等候主降臨。</a:t>
            </a:r>
            <a:endParaRPr lang="en-US" altLang="zh-TW" sz="3600" dirty="0" smtClean="0">
              <a:latin typeface="華康古印體(P)" pitchFamily="66" charset="-120"/>
              <a:ea typeface="華康古印體(P)" pitchFamily="66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Courier New" pitchFamily="49" charset="0"/>
              <a:buChar char="o"/>
              <a:defRPr/>
            </a:pP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保羅怎樣形容那日子？</a:t>
            </a:r>
            <a:endParaRPr lang="en-US" altLang="zh-TW" sz="3600" dirty="0" smtClean="0">
              <a:latin typeface="華康古印體(P)" pitchFamily="66" charset="-120"/>
              <a:ea typeface="華康古印體(P)" pitchFamily="66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Courier New" pitchFamily="49" charset="0"/>
              <a:buChar char="o"/>
              <a:defRPr/>
            </a:pP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那日子與在患難中的信徒有何關係？</a:t>
            </a:r>
            <a:endParaRPr lang="en-US" altLang="zh-TW" sz="3600" dirty="0" smtClean="0">
              <a:latin typeface="華康古印體(P)" pitchFamily="66" charset="-120"/>
              <a:ea typeface="華康古印體(P)" pitchFamily="66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綜合本章分題：</a:t>
            </a:r>
            <a:r>
              <a:rPr lang="zh-TW" altLang="en-US" sz="3600" i="1" dirty="0" smtClean="0">
                <a:latin typeface="華康特粗楷體" pitchFamily="65" charset="-120"/>
                <a:ea typeface="華康特粗楷體" pitchFamily="65" charset="-120"/>
                <a:sym typeface="Wingdings"/>
              </a:rPr>
              <a:t>保羅勸勉帖撒羅尼迦信徒在所受的一切逼迫患難中，仍舊存忍耐和信心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。</a:t>
            </a:r>
            <a:endParaRPr lang="en-US" altLang="zh-TW" sz="3600" dirty="0" smtClean="0">
              <a:latin typeface="華康古印體(P)" pitchFamily="66" charset="-120"/>
              <a:ea typeface="華康古印體(P)" pitchFamily="66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defRPr/>
            </a:pPr>
            <a:endParaRPr lang="en-US" altLang="zh-TW" sz="3200" dirty="0" smtClean="0">
              <a:latin typeface="華康古印體(P)" pitchFamily="66" charset="-120"/>
              <a:ea typeface="華康古印體(P)" pitchFamily="66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684584" y="332656"/>
            <a:ext cx="9505056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485900" lvl="2" indent="-571500" eaLnBrk="0" hangingPunct="0">
              <a:spcBef>
                <a:spcPts val="1200"/>
              </a:spcBef>
              <a:buFont typeface="+mj-lt"/>
              <a:buAutoNum type="romanUcPeriod" startAt="2"/>
              <a:defRPr/>
            </a:pP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第二章？</a:t>
            </a:r>
            <a:endParaRPr lang="en-US" altLang="zh-TW" sz="3600" dirty="0" smtClean="0">
              <a:latin typeface="華康古印體(P)" pitchFamily="66" charset="-120"/>
              <a:ea typeface="華康古印體(P)" pitchFamily="66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等候主降臨時，小心謹慎，不要輕信人言。</a:t>
            </a:r>
            <a:endParaRPr lang="en-US" altLang="zh-TW" sz="3600" dirty="0" smtClean="0">
              <a:latin typeface="華康古印體(P)" pitchFamily="66" charset="-120"/>
              <a:ea typeface="華康古印體(P)" pitchFamily="66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Courier New" pitchFamily="49" charset="0"/>
              <a:buChar char="o"/>
              <a:defRPr/>
            </a:pP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憑甚麼跡象，信徒知道那日子已臨？</a:t>
            </a:r>
            <a:endParaRPr lang="en-US" altLang="zh-TW" sz="3600" dirty="0" smtClean="0">
              <a:latin typeface="華康古印體(P)" pitchFamily="66" charset="-120"/>
              <a:ea typeface="華康古印體(P)" pitchFamily="66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Courier New" pitchFamily="49" charset="0"/>
              <a:buChar char="o"/>
              <a:defRPr/>
            </a:pP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信徒怎樣等候主再臨？</a:t>
            </a:r>
            <a:endParaRPr lang="en-US" altLang="zh-TW" sz="3600" dirty="0" smtClean="0">
              <a:latin typeface="華康古印體(P)" pitchFamily="66" charset="-120"/>
              <a:ea typeface="華康古印體(P)" pitchFamily="66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綜合本章分題：</a:t>
            </a:r>
            <a:r>
              <a:rPr lang="zh-TW" altLang="en-US" sz="3600" i="1" dirty="0" smtClean="0">
                <a:latin typeface="華康特粗楷體" pitchFamily="65" charset="-120"/>
                <a:ea typeface="華康特粗楷體" pitchFamily="65" charset="-120"/>
                <a:sym typeface="Wingdings"/>
              </a:rPr>
              <a:t>保羅勸勉帖撒羅尼迦信徒留意主再臨的兆頭，不輕信人的話，要站立得穩，堅守真道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。</a:t>
            </a:r>
            <a:endParaRPr lang="en-US" altLang="zh-TW" sz="3600" dirty="0" smtClean="0">
              <a:latin typeface="華康古印體(P)" pitchFamily="66" charset="-120"/>
              <a:ea typeface="華康古印體(P)" pitchFamily="66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defRPr/>
            </a:pPr>
            <a:endParaRPr lang="en-US" altLang="zh-TW" sz="3600" dirty="0" smtClean="0">
              <a:latin typeface="華康古印體(P)" pitchFamily="66" charset="-120"/>
              <a:ea typeface="華康古印體(P)" pitchFamily="66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540568" y="332656"/>
            <a:ext cx="9505056" cy="6401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485900" lvl="2" indent="-571500" eaLnBrk="0" hangingPunct="0">
              <a:spcBef>
                <a:spcPts val="1200"/>
              </a:spcBef>
              <a:buFont typeface="+mj-lt"/>
              <a:buAutoNum type="romanUcPeriod" startAt="3"/>
              <a:defRPr/>
            </a:pP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第三章？</a:t>
            </a:r>
            <a:endParaRPr lang="en-US" altLang="zh-TW" sz="3600" dirty="0" smtClean="0">
              <a:latin typeface="華康古印體(P)" pitchFamily="66" charset="-120"/>
              <a:ea typeface="華康古印體(P)" pitchFamily="66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等主降臨時，守本份，按規矩而行。</a:t>
            </a:r>
            <a:endParaRPr lang="en-US" altLang="zh-TW" sz="3600" dirty="0" smtClean="0">
              <a:latin typeface="華康古印體(P)" pitchFamily="66" charset="-120"/>
              <a:ea typeface="華康古印體(P)" pitchFamily="66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Courier New" pitchFamily="49" charset="0"/>
              <a:buChar char="o"/>
              <a:defRPr/>
            </a:pP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不肯作工，不可吃飯，為何保羅如此勸信徒？</a:t>
            </a:r>
            <a:endParaRPr lang="en-US" altLang="zh-TW" sz="3600" dirty="0" smtClean="0">
              <a:latin typeface="華康古印體(P)" pitchFamily="66" charset="-120"/>
              <a:ea typeface="華康古印體(P)" pitchFamily="66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Courier New" pitchFamily="49" charset="0"/>
              <a:buChar char="o"/>
              <a:defRPr/>
            </a:pP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信徒在教會中不盡本份，與對主再臨的信念有何關係？</a:t>
            </a:r>
            <a:endParaRPr lang="en-US" altLang="zh-TW" sz="3600" dirty="0" smtClean="0">
              <a:latin typeface="華康古印體(P)" pitchFamily="66" charset="-120"/>
              <a:ea typeface="華康古印體(P)" pitchFamily="66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綜合本章分題：</a:t>
            </a:r>
            <a:r>
              <a:rPr lang="zh-TW" altLang="en-US" sz="3600" i="1" dirty="0" smtClean="0">
                <a:latin typeface="華康特粗楷體" pitchFamily="65" charset="-120"/>
                <a:ea typeface="華康特粗楷體" pitchFamily="65" charset="-120"/>
                <a:sym typeface="Wingdings"/>
              </a:rPr>
              <a:t>保羅勸勉帖撒羅尼迦信徒要盡本分工作，按規矩而行，等主再臨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  <a:sym typeface="Wingdings"/>
              </a:rPr>
              <a:t>。</a:t>
            </a:r>
            <a:endParaRPr lang="en-US" altLang="zh-TW" sz="3600" dirty="0" smtClean="0">
              <a:latin typeface="華康古印體(P)" pitchFamily="66" charset="-120"/>
              <a:ea typeface="華康古印體(P)" pitchFamily="66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defRPr/>
            </a:pPr>
            <a:endParaRPr lang="en-US" altLang="zh-TW" sz="3600" dirty="0" smtClean="0">
              <a:latin typeface="華康古印體(P)" pitchFamily="66" charset="-120"/>
              <a:ea typeface="華康古印體(P)" pitchFamily="66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662" y="142852"/>
            <a:ext cx="7391400" cy="8259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    帖前後書的主題信息是甚麼？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latin typeface="華康方圓體W7(P)" pitchFamily="82" charset="-122"/>
              <a:ea typeface="華康方圓體W7(P)" pitchFamily="8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72" y="1142984"/>
            <a:ext cx="80010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romanUcPeriod"/>
            </a:pPr>
            <a:r>
              <a:rPr lang="zh-TW" altLang="en-US" sz="3200" dirty="0" smtClean="0">
                <a:latin typeface="華康特粗楷體" pitchFamily="65" charset="-120"/>
                <a:ea typeface="華康特粗楷體" pitchFamily="65" charset="-120"/>
              </a:rPr>
              <a:t>前書第一至三章：勸勉被本地人苦害的信徒站立得穩。</a:t>
            </a:r>
            <a:endParaRPr lang="en-US" altLang="zh-TW" sz="3200" dirty="0" smtClean="0">
              <a:latin typeface="華康特粗楷體" pitchFamily="65" charset="-120"/>
              <a:ea typeface="華康特粗楷體" pitchFamily="65" charset="-120"/>
            </a:endParaRPr>
          </a:p>
          <a:p>
            <a:pPr marL="342900" indent="-342900">
              <a:buFont typeface="+mj-lt"/>
              <a:buAutoNum type="romanUcPeriod"/>
            </a:pPr>
            <a:r>
              <a:rPr lang="zh-TW" altLang="en-US" sz="3200" dirty="0" smtClean="0">
                <a:latin typeface="華康特粗楷體" pitchFamily="65" charset="-120"/>
                <a:ea typeface="華康特粗楷體" pitchFamily="65" charset="-120"/>
              </a:rPr>
              <a:t>前書第四至五章：勸勉信徒守著自己的身體，彼此相愛，儆醒謹守等候主再臨。</a:t>
            </a:r>
            <a:endParaRPr lang="en-US" altLang="zh-TW" sz="3200" dirty="0" smtClean="0">
              <a:latin typeface="華康特粗楷體" pitchFamily="65" charset="-120"/>
              <a:ea typeface="華康特粗楷體" pitchFamily="65" charset="-120"/>
            </a:endParaRPr>
          </a:p>
          <a:p>
            <a:pPr marL="342900" indent="-342900">
              <a:buFont typeface="+mj-lt"/>
              <a:buAutoNum type="romanUcPeriod"/>
            </a:pPr>
            <a:r>
              <a:rPr lang="zh-TW" altLang="en-US" sz="3200" dirty="0" smtClean="0">
                <a:latin typeface="華康特粗楷體" pitchFamily="65" charset="-120"/>
                <a:ea typeface="華康特粗楷體" pitchFamily="65" charset="-120"/>
              </a:rPr>
              <a:t>後書第一章：勸勉落在逼迫患難中的信徒，等候公義的主再臨。</a:t>
            </a:r>
            <a:endParaRPr lang="en-US" altLang="zh-TW" sz="3200" dirty="0" smtClean="0">
              <a:latin typeface="華康特粗楷體" pitchFamily="65" charset="-120"/>
              <a:ea typeface="華康特粗楷體" pitchFamily="65" charset="-120"/>
            </a:endParaRPr>
          </a:p>
          <a:p>
            <a:pPr marL="342900" indent="-342900">
              <a:buFont typeface="+mj-lt"/>
              <a:buAutoNum type="romanUcPeriod"/>
            </a:pPr>
            <a:r>
              <a:rPr lang="zh-TW" altLang="en-US" sz="3200" dirty="0" smtClean="0">
                <a:latin typeface="華康特粗楷體" pitchFamily="65" charset="-120"/>
                <a:ea typeface="華康特粗楷體" pitchFamily="65" charset="-120"/>
              </a:rPr>
              <a:t>後書第二章：小心分辨主再來的兆頭，堅守從保羅所領受的教訓。</a:t>
            </a:r>
            <a:endParaRPr lang="en-US" altLang="zh-TW" sz="3200" dirty="0" smtClean="0">
              <a:latin typeface="華康特粗楷體" pitchFamily="65" charset="-120"/>
              <a:ea typeface="華康特粗楷體" pitchFamily="65" charset="-120"/>
            </a:endParaRPr>
          </a:p>
          <a:p>
            <a:pPr marL="342900" indent="-342900">
              <a:buFont typeface="+mj-lt"/>
              <a:buAutoNum type="romanUcPeriod"/>
            </a:pPr>
            <a:r>
              <a:rPr lang="zh-TW" altLang="en-US" sz="3200" dirty="0" smtClean="0">
                <a:latin typeface="華康特粗楷體" pitchFamily="65" charset="-120"/>
                <a:ea typeface="華康特粗楷體" pitchFamily="65" charset="-120"/>
              </a:rPr>
              <a:t>後書第三章：等主再來時，要按教會所設立的規矩而行，不作工的不可吃飯。</a:t>
            </a:r>
            <a:endParaRPr lang="en-US" altLang="zh-TW" sz="3200" dirty="0" smtClean="0">
              <a:latin typeface="華康特粗楷體" pitchFamily="65" charset="-120"/>
              <a:ea typeface="華康特粗楷體" pitchFamily="65" charset="-120"/>
            </a:endParaRPr>
          </a:p>
          <a:p>
            <a:pPr marL="342900" indent="-342900"/>
            <a:r>
              <a:rPr lang="zh-TW" altLang="zh-TW" sz="3200" dirty="0" smtClean="0">
                <a:latin typeface="華康特粗楷體" pitchFamily="65" charset="-120"/>
                <a:ea typeface="華康特粗楷體" pitchFamily="65" charset="-120"/>
              </a:rPr>
              <a:t>☆</a:t>
            </a:r>
            <a:r>
              <a:rPr lang="en-US" altLang="zh-TW" sz="3200" dirty="0" smtClean="0">
                <a:latin typeface="華康特粗楷體" pitchFamily="65" charset="-120"/>
                <a:ea typeface="華康特粗楷體" pitchFamily="65" charset="-120"/>
              </a:rPr>
              <a:t> </a:t>
            </a:r>
            <a:r>
              <a:rPr lang="zh-TW" altLang="en-US" sz="3200" dirty="0" smtClean="0">
                <a:latin typeface="華康特粗楷體" pitchFamily="65" charset="-120"/>
                <a:ea typeface="華康特粗楷體" pitchFamily="65" charset="-120"/>
              </a:rPr>
              <a:t>帖前後書的主題是甚麼？</a:t>
            </a:r>
            <a:endParaRPr lang="en-US" altLang="zh-TW" sz="3200" dirty="0" smtClean="0">
              <a:latin typeface="華康特粗楷體" pitchFamily="65" charset="-120"/>
              <a:ea typeface="華康特粗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785794"/>
            <a:ext cx="8429684" cy="50783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</a:t>
            </a:r>
            <a:r>
              <a:rPr lang="zh-TW" altLang="en-US" sz="3600" dirty="0" smtClean="0">
                <a:solidFill>
                  <a:srgbClr val="FFFF66"/>
                </a:solidFill>
                <a:latin typeface="華康方圓體W7(P)" pitchFamily="82" charset="-122"/>
                <a:ea typeface="華康方圓體W7(P)" pitchFamily="82" charset="-122"/>
              </a:rPr>
              <a:t>帖撒羅尼迦前後書的主題</a:t>
            </a:r>
            <a:endParaRPr lang="en-US" altLang="zh-TW" sz="3600" dirty="0" smtClean="0">
              <a:solidFill>
                <a:srgbClr val="FFFF66"/>
              </a:solidFill>
              <a:latin typeface="華康方圓體W7(P)" pitchFamily="82" charset="-122"/>
              <a:ea typeface="華康方圓體W7(P)" pitchFamily="82" charset="-122"/>
            </a:endParaRPr>
          </a:p>
          <a:p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   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《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儆醒候主再來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》</a:t>
            </a:r>
          </a:p>
          <a:p>
            <a:pPr>
              <a:buFont typeface="Wingdings" pitchFamily="2" charset="2"/>
              <a:buChar char="Ø"/>
            </a:pPr>
            <a:r>
              <a:rPr lang="zh-TW" altLang="en-US" sz="3600" dirty="0" smtClean="0">
                <a:latin typeface="華康特粗楷體" pitchFamily="65" charset="-120"/>
                <a:ea typeface="華康特粗楷體" pitchFamily="65" charset="-120"/>
              </a:rPr>
              <a:t>保羅以自己過去的榜樣，勸勉被本地人苦害的信徒站立得穩，在主再來時，成為使徒的冠冕與喜樂。</a:t>
            </a:r>
            <a:endParaRPr lang="en-US" altLang="zh-TW" sz="3600" dirty="0" smtClean="0">
              <a:latin typeface="華康特粗楷體" pitchFamily="65" charset="-120"/>
              <a:ea typeface="華康特粗楷體" pitchFamily="65" charset="-120"/>
            </a:endParaRPr>
          </a:p>
          <a:p>
            <a:pPr>
              <a:buFont typeface="Wingdings" pitchFamily="2" charset="2"/>
              <a:buChar char="Ø"/>
            </a:pPr>
            <a:r>
              <a:rPr lang="zh-TW" altLang="en-US" sz="3600" dirty="0" smtClean="0">
                <a:latin typeface="華康特粗楷體" pitchFamily="65" charset="-120"/>
                <a:ea typeface="華康特粗楷體" pitchFamily="65" charset="-120"/>
              </a:rPr>
              <a:t>勸勉信徒守著自己的身體，彼此相愛，盡本份做自己的工，儆醒謹守等候主再臨。</a:t>
            </a:r>
            <a:endParaRPr lang="en-US" altLang="zh-TW" sz="3600" dirty="0" smtClean="0">
              <a:latin typeface="華康特粗楷體" pitchFamily="65" charset="-120"/>
              <a:ea typeface="華康特粗楷體" pitchFamily="65" charset="-120"/>
            </a:endParaRPr>
          </a:p>
          <a:p>
            <a:pPr>
              <a:buFont typeface="Wingdings" pitchFamily="2" charset="2"/>
              <a:buChar char="Ø"/>
            </a:pPr>
            <a:r>
              <a:rPr lang="zh-TW" altLang="en-US" sz="3600" dirty="0" smtClean="0">
                <a:latin typeface="華康特粗楷體" pitchFamily="65" charset="-120"/>
                <a:ea typeface="華康特粗楷體" pitchFamily="65" charset="-120"/>
              </a:rPr>
              <a:t>小心分辨主再來的兆頭，不輕</a:t>
            </a:r>
            <a:r>
              <a:rPr lang="zh-TW" altLang="en-US" sz="3600" smtClean="0">
                <a:latin typeface="華康特粗楷體" pitchFamily="65" charset="-120"/>
                <a:ea typeface="華康特粗楷體" pitchFamily="65" charset="-120"/>
              </a:rPr>
              <a:t>信人言，</a:t>
            </a:r>
            <a:r>
              <a:rPr lang="zh-TW" altLang="en-US" sz="3600" dirty="0" smtClean="0">
                <a:latin typeface="華康特粗楷體" pitchFamily="65" charset="-120"/>
                <a:ea typeface="華康特粗楷體" pitchFamily="65" charset="-120"/>
              </a:rPr>
              <a:t>堅守從保羅所領受的教訓。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latin typeface="華康方圓體W7(P)" pitchFamily="82" charset="-122"/>
              <a:ea typeface="華康方圓體W7(P)" pitchFamily="8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662" y="2071678"/>
            <a:ext cx="7391400" cy="16569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      帖撒羅尼迦前後書的主題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latin typeface="華康方圓體W7(P)" pitchFamily="82" charset="-122"/>
              <a:ea typeface="華康方圓體W7(P)" pitchFamily="82" charset="-122"/>
            </a:endParaRPr>
          </a:p>
          <a:p>
            <a:pPr>
              <a:lnSpc>
                <a:spcPct val="150000"/>
              </a:lnSpc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           《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儆醒候主再來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692696"/>
            <a:ext cx="8136904" cy="34163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    歌羅西書的主題信息是甚麼？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latin typeface="華康方圓體W7(P)" pitchFamily="82" charset="-122"/>
              <a:ea typeface="華康方圓體W7(P)" pitchFamily="82" charset="-122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面對異端的衝擊：基督論。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latin typeface="華康方圓體W7(P)" pitchFamily="82" charset="-122"/>
              <a:ea typeface="華康方圓體W7(P)" pitchFamily="82" charset="-122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基督的豐盛才是信徒應當追求的真正目標。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latin typeface="華康方圓體W7(P)" pitchFamily="82" charset="-122"/>
              <a:ea typeface="華康方圓體W7(P)" pitchFamily="8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396552" y="332656"/>
            <a:ext cx="914400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28700" lvl="1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保羅在歌羅西書中，說了些甚麼？</a:t>
            </a:r>
            <a:endParaRPr lang="en-US" altLang="zh-TW" sz="3200" dirty="0" smtClean="0">
              <a:solidFill>
                <a:srgbClr val="FFFFFF"/>
              </a:solidFill>
              <a:latin typeface="華康中圓體(P)" pitchFamily="34" charset="-120"/>
              <a:ea typeface="華康中圓體(P)" pitchFamily="34" charset="-120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第一章？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問安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14〕</a:t>
            </a: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愛子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是誰？祂與教會及信徒的關係。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〔15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22〕</a:t>
            </a: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保羅對歌羅西信徒的盼望與自己的職分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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持守及傳揚基督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〔23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14〕</a:t>
            </a: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綜合本章分題：</a:t>
            </a:r>
            <a:r>
              <a:rPr lang="zh-TW" altLang="en-US" sz="3200" i="1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基督將人引到神面前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defRPr/>
            </a:pP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396552" y="260648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485900" lvl="2" indent="-571500" eaLnBrk="0" hangingPunct="0">
              <a:spcBef>
                <a:spcPts val="1200"/>
              </a:spcBef>
              <a:buFont typeface="+mj-lt"/>
              <a:buAutoNum type="romanUcPeriod" startAt="2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第二章？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要信徒真知道神的奧秘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7〕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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這奧秘是甚麼？與信徒生活有甚麼關係？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謹慎防備虛空的理學。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8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23〕</a:t>
            </a: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綜合本章分題：</a:t>
            </a:r>
            <a:r>
              <a:rPr lang="zh-TW" altLang="en-US" sz="3200" i="1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基督是神的奧秘，所積蓄的一切智慧知識，都在祂裏面藏著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defRPr/>
            </a:pP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285784" y="357166"/>
            <a:ext cx="8929750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485900" lvl="2" indent="-571500" eaLnBrk="0" hangingPunct="0">
              <a:spcBef>
                <a:spcPts val="1200"/>
              </a:spcBef>
              <a:buFont typeface="+mj-lt"/>
              <a:buAutoNum type="romanUcPeriod" startAt="3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第三章？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信徒怎樣才</a:t>
            </a:r>
            <a:r>
              <a:rPr lang="zh-TW" altLang="en-US" sz="3200" i="1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知識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神的奧秘？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2400300" lvl="4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“</a:t>
            </a:r>
            <a:r>
              <a:rPr lang="zh-TW" altLang="en-US" sz="3200" i="1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所以”：思念</a:t>
            </a:r>
            <a:r>
              <a:rPr lang="en-US" altLang="zh-TW" sz="3200" i="1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〔1</a:t>
            </a:r>
            <a:r>
              <a:rPr lang="zh-TW" altLang="en-US" sz="3200" i="1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i="1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4〕</a:t>
            </a:r>
          </a:p>
          <a:p>
            <a:pPr marL="2400300" lvl="4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“</a:t>
            </a:r>
            <a:r>
              <a:rPr lang="zh-TW" altLang="en-US" sz="3200" i="1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所以”：治死</a:t>
            </a:r>
            <a:r>
              <a:rPr lang="en-US" altLang="zh-TW" sz="3200" i="1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〔5</a:t>
            </a:r>
            <a:r>
              <a:rPr lang="zh-TW" altLang="en-US" sz="3200" i="1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i="1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11〕</a:t>
            </a:r>
          </a:p>
          <a:p>
            <a:pPr marL="2400300" lvl="4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“</a:t>
            </a:r>
            <a:r>
              <a:rPr lang="zh-TW" altLang="en-US" sz="3200" i="1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所以”：合一</a:t>
            </a:r>
            <a:r>
              <a:rPr lang="en-US" altLang="zh-TW" sz="3200" i="1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〔12</a:t>
            </a:r>
            <a:r>
              <a:rPr lang="zh-TW" altLang="en-US" sz="3200" i="1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i="1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17〕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夫妻關係的勸勉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三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18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25〕</a:t>
            </a: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綜合本章分題：</a:t>
            </a:r>
            <a:r>
              <a:rPr lang="zh-TW" altLang="en-US" sz="3200" i="1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信徒要在克制自己的心思，行為，並在信徒人際關係中知道神的奧秘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defRPr/>
            </a:pP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714412" y="357166"/>
            <a:ext cx="9501254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485900" lvl="2" indent="-571500" eaLnBrk="0" hangingPunct="0">
              <a:spcBef>
                <a:spcPts val="1200"/>
              </a:spcBef>
              <a:buFont typeface="+mj-lt"/>
              <a:buAutoNum type="romanUcPeriod" startAt="4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第四章？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信徒怎樣才</a:t>
            </a:r>
            <a:r>
              <a:rPr lang="zh-TW" altLang="en-US" sz="3200" i="1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知識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神的奧秘？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2400300" lvl="4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主僕關係的勸勉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〔1〕</a:t>
            </a:r>
          </a:p>
          <a:p>
            <a:pPr marL="2400300" lvl="4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為何保羅只提夫妻及主僕關係，要信徒在這兩種關係上</a:t>
            </a:r>
            <a:r>
              <a:rPr lang="zh-TW" altLang="en-US" sz="3200" i="1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知道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神的奧秘？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2400300" lvl="4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用智慧與外人交往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〔5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6〕</a:t>
            </a:r>
          </a:p>
          <a:p>
            <a:pPr marL="2400300" lvl="4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問安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〔7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18〕</a:t>
            </a: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綜合本章分題：</a:t>
            </a:r>
            <a:r>
              <a:rPr lang="zh-TW" altLang="en-US" sz="3200" i="1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信徒要在主僕及與外人關係上，知道神的奧秘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defRPr/>
            </a:pP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662" y="142852"/>
            <a:ext cx="7391400" cy="8259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歌羅西書的主題信息是甚麼？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72" y="1142984"/>
            <a:ext cx="80010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romanUcPeriod"/>
            </a:pPr>
            <a:r>
              <a:rPr lang="zh-TW" altLang="en-US" sz="3200" dirty="0" smtClean="0">
                <a:solidFill>
                  <a:srgbClr val="FFFF00"/>
                </a:solidFill>
                <a:latin typeface="華康特粗楷體" pitchFamily="65" charset="-120"/>
                <a:ea typeface="華康特粗楷體" pitchFamily="65" charset="-120"/>
              </a:rPr>
              <a:t>第一章</a:t>
            </a:r>
            <a:r>
              <a:rPr lang="zh-TW" altLang="en-US" sz="3200" dirty="0" smtClean="0">
                <a:latin typeface="華康特粗楷體" pitchFamily="65" charset="-120"/>
                <a:ea typeface="華康特粗楷體" pitchFamily="65" charset="-120"/>
              </a:rPr>
              <a:t>： 基督將人引到神面前。</a:t>
            </a:r>
            <a:endParaRPr lang="en-US" altLang="zh-TW" sz="3200" dirty="0" smtClean="0">
              <a:latin typeface="華康特粗楷體" pitchFamily="65" charset="-120"/>
              <a:ea typeface="華康特粗楷體" pitchFamily="65" charset="-120"/>
            </a:endParaRPr>
          </a:p>
          <a:p>
            <a:pPr marL="342900" indent="-342900">
              <a:buFont typeface="+mj-lt"/>
              <a:buAutoNum type="romanUcPeriod"/>
            </a:pPr>
            <a:r>
              <a:rPr lang="zh-TW" altLang="en-US" sz="3200" dirty="0" smtClean="0">
                <a:solidFill>
                  <a:srgbClr val="FFFF00"/>
                </a:solidFill>
                <a:latin typeface="華康特粗楷體" pitchFamily="65" charset="-120"/>
                <a:ea typeface="華康特粗楷體" pitchFamily="65" charset="-120"/>
              </a:rPr>
              <a:t>第二章</a:t>
            </a:r>
            <a:r>
              <a:rPr lang="zh-TW" altLang="en-US" sz="3200" dirty="0" smtClean="0">
                <a:latin typeface="華康特粗楷體" pitchFamily="65" charset="-120"/>
                <a:ea typeface="華康特粗楷體" pitchFamily="65" charset="-120"/>
              </a:rPr>
              <a:t>：基督是神的奧秘，所積蓄的一切智慧與知識，都在祂裏面藏著。</a:t>
            </a:r>
            <a:endParaRPr lang="en-US" altLang="zh-TW" sz="3200" dirty="0" smtClean="0">
              <a:latin typeface="華康特粗楷體" pitchFamily="65" charset="-120"/>
              <a:ea typeface="華康特粗楷體" pitchFamily="65" charset="-120"/>
            </a:endParaRPr>
          </a:p>
          <a:p>
            <a:pPr marL="342900" indent="-342900">
              <a:buFont typeface="+mj-lt"/>
              <a:buAutoNum type="romanUcPeriod"/>
            </a:pPr>
            <a:r>
              <a:rPr lang="zh-TW" altLang="en-US" sz="3200" dirty="0" smtClean="0">
                <a:solidFill>
                  <a:srgbClr val="FFFF00"/>
                </a:solidFill>
                <a:latin typeface="華康特粗楷體" pitchFamily="65" charset="-120"/>
                <a:ea typeface="華康特粗楷體" pitchFamily="65" charset="-120"/>
              </a:rPr>
              <a:t>第三～四章</a:t>
            </a:r>
            <a:r>
              <a:rPr lang="zh-TW" altLang="en-US" sz="3200" dirty="0" smtClean="0">
                <a:latin typeface="華康特粗楷體" pitchFamily="65" charset="-120"/>
                <a:ea typeface="華康特粗楷體" pitchFamily="65" charset="-120"/>
              </a:rPr>
              <a:t>：基督徒要在克制自己的心思，行為，並在信徒中人際關係中知道神的奧秘。</a:t>
            </a:r>
            <a:endParaRPr lang="en-US" altLang="zh-TW" sz="3200" dirty="0" smtClean="0">
              <a:latin typeface="華康特粗楷體" pitchFamily="65" charset="-120"/>
              <a:ea typeface="華康特粗楷體" pitchFamily="65" charset="-120"/>
            </a:endParaRPr>
          </a:p>
          <a:p>
            <a:pPr marL="342900" indent="-342900"/>
            <a:r>
              <a:rPr lang="zh-TW" altLang="zh-TW" sz="3200" dirty="0" smtClean="0">
                <a:latin typeface="華康特粗楷體" pitchFamily="65" charset="-120"/>
                <a:ea typeface="華康特粗楷體" pitchFamily="65" charset="-120"/>
              </a:rPr>
              <a:t>☆</a:t>
            </a:r>
            <a:r>
              <a:rPr lang="en-US" altLang="zh-TW" sz="3200" dirty="0" smtClean="0">
                <a:latin typeface="華康特粗楷體" pitchFamily="65" charset="-120"/>
                <a:ea typeface="華康特粗楷體" pitchFamily="65" charset="-120"/>
              </a:rPr>
              <a:t> </a:t>
            </a:r>
            <a:r>
              <a:rPr lang="zh-TW" altLang="en-US" sz="3200" dirty="0" smtClean="0">
                <a:latin typeface="華康特粗楷體" pitchFamily="65" charset="-120"/>
                <a:ea typeface="華康特粗楷體" pitchFamily="65" charset="-120"/>
              </a:rPr>
              <a:t>無比的基督：祂是那不能看見之神的像，造物主，教會全體之首，中保，神的一切豐盛住在他裏面，是神的奧秘</a:t>
            </a:r>
            <a:r>
              <a:rPr lang="en-US" altLang="zh-TW" sz="3200" dirty="0" smtClean="0">
                <a:latin typeface="華康特粗楷體" pitchFamily="65" charset="-120"/>
                <a:ea typeface="華康特粗楷體" pitchFamily="65" charset="-120"/>
                <a:sym typeface="Wingdings" pitchFamily="2" charset="2"/>
              </a:rPr>
              <a:t></a:t>
            </a:r>
            <a:r>
              <a:rPr lang="zh-TW" altLang="en-US" sz="3200" dirty="0" smtClean="0">
                <a:latin typeface="華康特粗楷體" pitchFamily="65" charset="-120"/>
                <a:ea typeface="華康特粗楷體" pitchFamily="65" charset="-120"/>
                <a:sym typeface="Wingdings" pitchFamily="2" charset="2"/>
              </a:rPr>
              <a:t>真知道祂。</a:t>
            </a:r>
            <a:endParaRPr lang="en-US" altLang="zh-TW" sz="3200" dirty="0" smtClean="0">
              <a:latin typeface="華康特粗楷體" pitchFamily="65" charset="-120"/>
              <a:ea typeface="華康特粗楷體" pitchFamily="65" charset="-12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zh-TW" altLang="en-US" sz="3200" dirty="0" smtClean="0">
                <a:latin typeface="華康特粗楷體" pitchFamily="65" charset="-120"/>
                <a:ea typeface="華康特粗楷體" pitchFamily="65" charset="-120"/>
              </a:rPr>
              <a:t>一個信徒有份參與才能經歷的奧秘，裏面有神一切的豐盛。</a:t>
            </a:r>
            <a:endParaRPr lang="en-US" altLang="zh-TW" sz="3200" dirty="0" smtClean="0">
              <a:latin typeface="華康特粗楷體" pitchFamily="65" charset="-120"/>
              <a:ea typeface="華康特粗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1484784"/>
            <a:ext cx="7391400" cy="16569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        歌羅西書的主題是甚麼？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latin typeface="華康方圓體W7(P)" pitchFamily="82" charset="-122"/>
              <a:ea typeface="華康方圓體W7(P)" pitchFamily="82" charset="-122"/>
            </a:endParaRPr>
          </a:p>
          <a:p>
            <a:pPr>
              <a:lnSpc>
                <a:spcPct val="150000"/>
              </a:lnSpc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    《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經歷基督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—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神奧秘的豐盛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0100" y="1857364"/>
            <a:ext cx="7391400" cy="16569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          帖撒羅尼迦前書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latin typeface="華康方圓體W7(P)" pitchFamily="82" charset="-122"/>
              <a:ea typeface="華康方圓體W7(P)" pitchFamily="82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zh-TW" sz="32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</a:t>
            </a:r>
            <a:r>
              <a:rPr lang="zh-TW" altLang="en-US" sz="32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帖撒羅尼迦前書的主題信息是甚麼？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         </a:t>
            </a:r>
            <a:endParaRPr lang="en-US" altLang="zh-TW" sz="3200" dirty="0" smtClean="0">
              <a:latin typeface="華康古印體(P)" pitchFamily="66" charset="-120"/>
              <a:ea typeface="華康古印體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3379</TotalTime>
  <Words>1627</Words>
  <Application>Microsoft Office PowerPoint</Application>
  <PresentationFormat>On-screen Show (4:3)</PresentationFormat>
  <Paragraphs>106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Metro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NJIT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Calvin</dc:creator>
  <cp:lastModifiedBy>Calvin</cp:lastModifiedBy>
  <cp:revision>280</cp:revision>
  <dcterms:created xsi:type="dcterms:W3CDTF">2006-10-29T06:33:09Z</dcterms:created>
  <dcterms:modified xsi:type="dcterms:W3CDTF">2015-09-21T02:42:26Z</dcterms:modified>
</cp:coreProperties>
</file>