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4"/>
  </p:notesMasterIdLst>
  <p:sldIdLst>
    <p:sldId id="504" r:id="rId2"/>
    <p:sldId id="510" r:id="rId3"/>
    <p:sldId id="502" r:id="rId4"/>
    <p:sldId id="505" r:id="rId5"/>
    <p:sldId id="506" r:id="rId6"/>
    <p:sldId id="507" r:id="rId7"/>
    <p:sldId id="477" r:id="rId8"/>
    <p:sldId id="478" r:id="rId9"/>
    <p:sldId id="484" r:id="rId10"/>
    <p:sldId id="481" r:id="rId11"/>
    <p:sldId id="493" r:id="rId12"/>
    <p:sldId id="495" r:id="rId13"/>
    <p:sldId id="492" r:id="rId14"/>
    <p:sldId id="496" r:id="rId15"/>
    <p:sldId id="497" r:id="rId16"/>
    <p:sldId id="491" r:id="rId17"/>
    <p:sldId id="499" r:id="rId18"/>
    <p:sldId id="501" r:id="rId19"/>
    <p:sldId id="498" r:id="rId20"/>
    <p:sldId id="508" r:id="rId21"/>
    <p:sldId id="509" r:id="rId22"/>
    <p:sldId id="51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9/7/2013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7373C-7D37-4F44-9362-6160B162A6F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7373C-7D37-4F44-9362-6160B162A6F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03657-4BB0-4079-840B-FCFCFE32005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3B491A-9C42-4F04-B5CB-80F246CAF86D}" type="slidenum">
              <a:rPr lang="en-US"/>
              <a:pPr/>
              <a:t>17</a:t>
            </a:fld>
            <a:endParaRPr lang="en-US"/>
          </a:p>
        </p:txBody>
      </p:sp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：：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E8CAC-4D3B-4F48-808C-B42410BB0978}" type="slidenum">
              <a:rPr lang="en-US"/>
              <a:pPr/>
              <a:t>18</a:t>
            </a:fld>
            <a:endParaRPr lang="en-US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7373C-7D37-4F44-9362-6160B162A6F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7373C-7D37-4F44-9362-6160B162A6F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7373C-7D37-4F44-9362-6160B162A6F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AD197-E6DE-4CE1-8D40-7BDE67DFC6D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7373C-7D37-4F44-9362-6160B162A6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7373C-7D37-4F44-9362-6160B162A6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827584" y="260648"/>
            <a:ext cx="7848872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除你以外，在天上我還有誰？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除你以外，在地上我別無戀。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除你以外，有誰能擦乾我眼淚？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除你以外，有誰能帶給我安慰？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雖然我的肉體，和我的心腸，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漸漸的衰退，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但是神是我心裡的力量，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是我的福份，直到永遠。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332656"/>
            <a:ext cx="7560840" cy="50783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彼得前書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彼得為何寫前書？</a:t>
            </a:r>
            <a:endParaRPr lang="en-US" altLang="zh-TW" sz="3600" dirty="0" smtClean="0">
              <a:solidFill>
                <a:srgbClr val="FFFFFF"/>
              </a:solidFill>
              <a:latin typeface="華康特粗楷體" pitchFamily="65" charset="-120"/>
              <a:ea typeface="華康特粗楷體" pitchFamily="65" charset="-12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為要鼓勵落在百般試煉中的信徒。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〔</a:t>
            </a: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一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3</a:t>
            </a: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～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7〕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彼得前書的中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《</a:t>
            </a: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試煉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》</a:t>
            </a: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與雅各書中的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《</a:t>
            </a: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試煉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》</a:t>
            </a: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有何不同？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0" y="0"/>
            <a:ext cx="8964488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itchFamily="2" charset="2"/>
              <a:buNone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      </a:t>
            </a:r>
            <a:r>
              <a:rPr lang="zh-TW" altLang="en-US" sz="3200" b="1" dirty="0" smtClean="0">
                <a:latin typeface="華康墨字體(P)" pitchFamily="82" charset="-120"/>
                <a:ea typeface="華康墨字體(P)" pitchFamily="82" charset="-120"/>
              </a:rPr>
              <a:t>彼得前書的</a:t>
            </a:r>
            <a:r>
              <a:rPr lang="en-US" altLang="zh-TW" sz="3200" b="1" dirty="0" smtClean="0">
                <a:latin typeface="華康墨字體(P)" pitchFamily="82" charset="-120"/>
                <a:ea typeface="華康墨字體(P)" pitchFamily="82" charset="-120"/>
              </a:rPr>
              <a:t>《</a:t>
            </a:r>
            <a:r>
              <a:rPr lang="zh-TW" altLang="en-US" sz="3200" b="1" dirty="0" smtClean="0">
                <a:latin typeface="華康墨字體(P)" pitchFamily="82" charset="-120"/>
                <a:ea typeface="華康墨字體(P)" pitchFamily="82" charset="-120"/>
              </a:rPr>
              <a:t>試煉</a:t>
            </a:r>
            <a:r>
              <a:rPr lang="en-US" altLang="zh-TW" sz="3200" b="1" dirty="0" smtClean="0">
                <a:latin typeface="華康墨字體(P)" pitchFamily="82" charset="-120"/>
                <a:ea typeface="華康墨字體(P)" pitchFamily="82" charset="-120"/>
              </a:rPr>
              <a:t>》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zh-TW" altLang="en-US" sz="3200" b="1" dirty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百般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：多樣化，以信心為中心，以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內的掙扎為重點：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【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約朿你們的心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】〔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心中的愛慕，與靈魂爭戰的私慾，被毀謗／因行善受苦：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【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對得住主的良心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】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第二章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夫妻關係的調整，被人辱罵及威嚇的回應：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【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溫柔的心，無虧的良心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】〔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不與人同奔放蕩的生活方式而被毀謗，照神旨意而受苦：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【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受苦的心志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】〔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照神旨意照管群羊，卸下憂慮：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【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甘心，卑的心，信心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】〔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第五章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928670"/>
            <a:ext cx="7704856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彼得前書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彼得前書的主題是甚麼？</a:t>
            </a:r>
            <a:endParaRPr lang="en-US" altLang="zh-TW" sz="3600" dirty="0" smtClean="0">
              <a:solidFill>
                <a:srgbClr val="FFFFFF"/>
              </a:solidFill>
              <a:latin typeface="華康特粗楷體" pitchFamily="65" charset="-120"/>
              <a:ea typeface="華康特粗楷體" pitchFamily="65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       《</a:t>
            </a: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約朿你們的心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001056" cy="38779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彼得後書與猶大書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作者是誰？</a:t>
            </a:r>
            <a:endParaRPr lang="en-US" altLang="zh-TW" sz="3600" dirty="0" smtClean="0">
              <a:solidFill>
                <a:srgbClr val="FFFFFF"/>
              </a:solidFill>
              <a:latin typeface="華康特粗楷體" pitchFamily="65" charset="-120"/>
              <a:ea typeface="華康特粗楷體" pitchFamily="65" charset="-120"/>
            </a:endParaRP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彼得後書與猶大書相似。</a:t>
            </a:r>
            <a:endParaRPr lang="en-US" altLang="zh-TW" sz="3600" dirty="0" smtClean="0">
              <a:solidFill>
                <a:srgbClr val="FFFFFF"/>
              </a:solidFill>
              <a:latin typeface="華康特粗楷體" pitchFamily="65" charset="-120"/>
              <a:ea typeface="華康特粗楷體" pitchFamily="65" charset="-120"/>
            </a:endParaRPr>
          </a:p>
          <a:p>
            <a:pPr lvl="1">
              <a:spcBef>
                <a:spcPts val="12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特粗楷體" pitchFamily="65" charset="-120"/>
                <a:ea typeface="華康特粗楷體" pitchFamily="65" charset="-120"/>
              </a:rPr>
              <a:t>兩本書的寫書原因有何相似？中心信息針對甚麼人？既有其中一本，為何又要第二本？兩書的信息有何差異？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251520" y="332656"/>
            <a:ext cx="828092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彼得後書對假師傅的警告：信徒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以聖潔與敬虔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來面對假師傅。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13〕</a:t>
            </a:r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猶大書對假師傳的警告：信徒必須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在至聖真道上造就自己，在聖靈裏禱告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來面對假師傅。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8572560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b="1" dirty="0" smtClean="0">
                <a:latin typeface="華康仿宋體W6(P)" pitchFamily="18" charset="-120"/>
                <a:ea typeface="華康仿宋體W6(P)" pitchFamily="18" charset="-120"/>
              </a:rPr>
              <a:t>彼得後書中的</a:t>
            </a:r>
            <a:r>
              <a:rPr lang="en-US" altLang="zh-TW" sz="3200" b="1" dirty="0" smtClean="0">
                <a:latin typeface="華康仿宋體W6(P)" pitchFamily="18" charset="-120"/>
                <a:ea typeface="華康仿宋體W6(P)" pitchFamily="18" charset="-120"/>
              </a:rPr>
              <a:t>《</a:t>
            </a:r>
            <a:r>
              <a:rPr lang="zh-TW" altLang="en-US" sz="3200" b="1" dirty="0" smtClean="0">
                <a:latin typeface="華康仿宋體W6(P)" pitchFamily="18" charset="-120"/>
                <a:ea typeface="華康仿宋體W6(P)" pitchFamily="18" charset="-120"/>
              </a:rPr>
              <a:t>聖潔</a:t>
            </a:r>
            <a:r>
              <a:rPr lang="en-US" altLang="zh-TW" sz="3200" b="1" dirty="0" smtClean="0">
                <a:latin typeface="華康仿宋體W6(P)" pitchFamily="18" charset="-120"/>
                <a:ea typeface="華康仿宋體W6(P)" pitchFamily="18" charset="-120"/>
              </a:rPr>
              <a:t>》</a:t>
            </a:r>
            <a:r>
              <a:rPr lang="zh-TW" altLang="en-US" sz="3200" b="1" dirty="0" smtClean="0">
                <a:latin typeface="華康仿宋體W6(P)" pitchFamily="18" charset="-120"/>
                <a:ea typeface="華康仿宋體W6(P)" pitchFamily="18" charset="-120"/>
              </a:rPr>
              <a:t>與</a:t>
            </a:r>
            <a:r>
              <a:rPr lang="en-US" altLang="zh-TW" sz="3200" b="1" dirty="0" smtClean="0">
                <a:latin typeface="華康仿宋體W6(P)" pitchFamily="18" charset="-120"/>
                <a:ea typeface="華康仿宋體W6(P)" pitchFamily="18" charset="-120"/>
              </a:rPr>
              <a:t>《</a:t>
            </a:r>
            <a:r>
              <a:rPr lang="zh-TW" altLang="en-US" sz="3200" b="1" dirty="0" smtClean="0">
                <a:latin typeface="華康仿宋體W6(P)" pitchFamily="18" charset="-120"/>
                <a:ea typeface="華康仿宋體W6(P)" pitchFamily="18" charset="-120"/>
              </a:rPr>
              <a:t>敬虔</a:t>
            </a:r>
            <a:r>
              <a:rPr lang="en-US" altLang="zh-TW" sz="3200" b="1" dirty="0" smtClean="0">
                <a:latin typeface="華康仿宋體W6(P)" pitchFamily="18" charset="-120"/>
                <a:ea typeface="華康仿宋體W6(P)" pitchFamily="18" charset="-120"/>
              </a:rPr>
              <a:t>》--</a:t>
            </a:r>
            <a:r>
              <a:rPr lang="zh-TW" altLang="en-US" sz="3200" b="1" dirty="0" smtClean="0">
                <a:latin typeface="華康仿宋體W6(P)" pitchFamily="18" charset="-120"/>
                <a:ea typeface="華康仿宋體W6(P)" pitchFamily="18" charset="-120"/>
              </a:rPr>
              <a:t>面對假師傅的方法：</a:t>
            </a:r>
            <a:endParaRPr lang="en-US" altLang="zh-TW" sz="3200" b="1" dirty="0" smtClean="0">
              <a:latin typeface="華康仿宋體W6(P)" pitchFamily="18" charset="-120"/>
              <a:ea typeface="華康仿宋體W6(P)" pitchFamily="18" charset="-12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arenR"/>
            </a:pP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『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認識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』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主：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『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永不失腳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』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的屬靈方程式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〔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第一章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〕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主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『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知道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』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搭救敬虔的人脫離試探：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『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知道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』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假師傅及他們的結局。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〔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第二章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〕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arenR"/>
            </a:pPr>
            <a:r>
              <a:rPr lang="en-US" altLang="zh-TW" sz="3200" dirty="0" smtClean="0"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ea typeface="華康中圓體(P)" pitchFamily="34" charset="-120"/>
              </a:rPr>
              <a:t>謹記</a:t>
            </a:r>
            <a:r>
              <a:rPr lang="en-US" altLang="zh-TW" sz="3200" dirty="0" smtClean="0"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ea typeface="華康中圓體(P)" pitchFamily="34" charset="-120"/>
              </a:rPr>
              <a:t>主的日子要像賊來到一樣：有形質都被烈火銷化燒盡，自當敬虔，持守聖潔，切切仰望神的日子來到，盼望新天新地，有義居其中。使自己沒有沾污，無可指搞，安然見主。</a:t>
            </a:r>
            <a:r>
              <a:rPr lang="en-US" altLang="zh-TW" sz="3200" dirty="0" smtClean="0"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ea typeface="華康中圓體(P)" pitchFamily="34" charset="-120"/>
              </a:rPr>
              <a:t>第三章</a:t>
            </a:r>
            <a:r>
              <a:rPr lang="en-US" altLang="zh-TW" sz="3200" dirty="0" smtClean="0">
                <a:ea typeface="華康中圓體(P)" pitchFamily="34" charset="-120"/>
              </a:rPr>
              <a:t>〕</a:t>
            </a:r>
            <a:endParaRPr lang="zh-TW" altLang="en-US" sz="3200" dirty="0"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Text Box 2"/>
          <p:cNvSpPr txBox="1">
            <a:spLocks noChangeArrowheads="1"/>
          </p:cNvSpPr>
          <p:nvPr/>
        </p:nvSpPr>
        <p:spPr bwMode="auto">
          <a:xfrm>
            <a:off x="857224" y="500042"/>
            <a:ext cx="765333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2800" b="1" dirty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     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彼得後書的敬虔方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程式 </a:t>
            </a: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彼後一</a:t>
            </a: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5-8〕 </a:t>
            </a:r>
          </a:p>
          <a:p>
            <a:pPr marL="342900" indent="-342900">
              <a:spcBef>
                <a:spcPts val="1200"/>
              </a:spcBef>
              <a:buFont typeface="華康中圓體(P)" pitchFamily="34" charset="-120"/>
              <a:buChar char="※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信心</a:t>
            </a:r>
          </a:p>
          <a:p>
            <a:pPr marL="342900" indent="-342900">
              <a:spcBef>
                <a:spcPts val="1200"/>
              </a:spcBef>
              <a:buFont typeface="華康中圓體(P)" pitchFamily="34" charset="-120"/>
              <a:buChar char="※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德行</a:t>
            </a:r>
          </a:p>
          <a:p>
            <a:pPr marL="342900" indent="-342900">
              <a:spcBef>
                <a:spcPts val="1200"/>
              </a:spcBef>
              <a:buFont typeface="華康中圓體(P)" pitchFamily="34" charset="-120"/>
              <a:buChar char="※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知識</a:t>
            </a:r>
          </a:p>
          <a:p>
            <a:pPr marL="342900" indent="-342900">
              <a:spcBef>
                <a:spcPts val="1200"/>
              </a:spcBef>
              <a:buFont typeface="華康中圓體(P)" pitchFamily="34" charset="-120"/>
              <a:buChar char="※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節制</a:t>
            </a:r>
          </a:p>
          <a:p>
            <a:pPr marL="342900" indent="-342900">
              <a:spcBef>
                <a:spcPts val="1200"/>
              </a:spcBef>
              <a:buFont typeface="華康中圓體(P)" pitchFamily="34" charset="-120"/>
              <a:buChar char="※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忍耐</a:t>
            </a:r>
          </a:p>
          <a:p>
            <a:pPr marL="342900" indent="-342900">
              <a:spcBef>
                <a:spcPts val="1200"/>
              </a:spcBef>
              <a:buFont typeface="華康中圓體(P)" pitchFamily="34" charset="-120"/>
              <a:buChar char="※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虔敬</a:t>
            </a:r>
          </a:p>
          <a:p>
            <a:pPr marL="342900" indent="-342900">
              <a:spcBef>
                <a:spcPts val="1200"/>
              </a:spcBef>
              <a:buFont typeface="華康中圓體(P)" pitchFamily="34" charset="-120"/>
              <a:buChar char="※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愛弟兄的心</a:t>
            </a:r>
          </a:p>
          <a:p>
            <a:pPr marL="342900" indent="-342900">
              <a:spcBef>
                <a:spcPts val="1200"/>
              </a:spcBef>
              <a:buFont typeface="華康中圓體(P)" pitchFamily="34" charset="-120"/>
              <a:buChar char="※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愛眾人的心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0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0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0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0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0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50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0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50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0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0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0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0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0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0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285720" y="116632"/>
            <a:ext cx="8572560" cy="641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3600" b="1" dirty="0">
                <a:latin typeface="華康中圓體(P)" pitchFamily="34" charset="-120"/>
                <a:ea typeface="華康中圓體(P)" pitchFamily="34" charset="-120"/>
              </a:rPr>
              <a:t>               </a:t>
            </a:r>
            <a:r>
              <a:rPr lang="en-US" altLang="zh-TW" sz="3600" b="1" dirty="0" smtClean="0">
                <a:latin typeface="華康中圓體(P)" pitchFamily="34" charset="-120"/>
                <a:ea typeface="華康中圓體(P)" pitchFamily="34" charset="-120"/>
              </a:rPr>
              <a:t>    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猶大書的特色</a:t>
            </a:r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2800" b="1" dirty="0">
                <a:latin typeface="華康中圓體(P)" pitchFamily="34" charset="-120"/>
                <a:ea typeface="華康中圓體(P)" pitchFamily="34" charset="-120"/>
              </a:rPr>
              <a:t>猶大書除了</a:t>
            </a:r>
            <a:r>
              <a:rPr lang="en-US" altLang="zh-TW" sz="2800" b="1" dirty="0">
                <a:latin typeface="華康中圓體(P)" pitchFamily="34" charset="-120"/>
                <a:ea typeface="華康中圓體(P)" pitchFamily="34" charset="-120"/>
              </a:rPr>
              <a:t>1-3</a:t>
            </a:r>
            <a:r>
              <a:rPr lang="zh-TW" altLang="en-US" sz="2800" b="1" dirty="0">
                <a:latin typeface="華康中圓體(P)" pitchFamily="34" charset="-120"/>
                <a:ea typeface="華康中圓體(P)" pitchFamily="34" charset="-120"/>
              </a:rPr>
              <a:t>及</a:t>
            </a:r>
            <a:r>
              <a:rPr lang="en-US" altLang="zh-TW" sz="2800" b="1" dirty="0">
                <a:latin typeface="華康中圓體(P)" pitchFamily="34" charset="-120"/>
                <a:ea typeface="華康中圓體(P)" pitchFamily="34" charset="-120"/>
              </a:rPr>
              <a:t>19-25</a:t>
            </a:r>
            <a:r>
              <a:rPr lang="zh-TW" altLang="en-US" sz="2800" b="1" dirty="0">
                <a:latin typeface="華康中圓體(P)" pitchFamily="34" charset="-120"/>
                <a:ea typeface="華康中圓體(P)" pitchFamily="34" charset="-120"/>
              </a:rPr>
              <a:t>，其他內容與彼得後書十分相近。</a:t>
            </a:r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2800" b="1" dirty="0">
                <a:latin typeface="華康中圓體(P)" pitchFamily="34" charset="-120"/>
                <a:ea typeface="華康中圓體(P)" pitchFamily="34" charset="-120"/>
              </a:rPr>
              <a:t>兩書不同處：彼得後書用將來時態預告假師傅出現</a:t>
            </a:r>
            <a:r>
              <a:rPr lang="en-US" altLang="zh-TW" sz="2800" b="1" dirty="0">
                <a:latin typeface="華康中圓體(P)" pitchFamily="34" charset="-120"/>
                <a:ea typeface="華康中圓體(P)" pitchFamily="34" charset="-120"/>
              </a:rPr>
              <a:t>〔2:1-2〕</a:t>
            </a:r>
            <a:r>
              <a:rPr lang="zh-TW" altLang="en-US" sz="2800" b="1" dirty="0">
                <a:latin typeface="華康中圓體(P)" pitchFamily="34" charset="-120"/>
                <a:ea typeface="華康中圓體(P)" pitchFamily="34" charset="-120"/>
              </a:rPr>
              <a:t>，猶大書用現今時態形容這些假師傅</a:t>
            </a:r>
            <a:r>
              <a:rPr lang="en-US" altLang="zh-TW" sz="2800" b="1" dirty="0">
                <a:latin typeface="華康中圓體(P)" pitchFamily="34" charset="-120"/>
                <a:ea typeface="華康中圓體(P)" pitchFamily="34" charset="-120"/>
              </a:rPr>
              <a:t>〔3-4〕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2800" b="1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猶大引用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摩西升天書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》〔Assumption of Moses〕〔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第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9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，彼得後書亦有相同的應對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〔2:9-11〕</a:t>
            </a:r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猶大引用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偽經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』《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以諾書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》〔The book of Enoch〕〔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第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14-15</a:t>
            </a:r>
            <a:r>
              <a:rPr lang="zh-TW" altLang="en-US" sz="2800" b="1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2800" b="1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endParaRPr lang="en-US" altLang="zh-TW" sz="2800" b="1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9" name="Text Box 3"/>
          <p:cNvSpPr txBox="1">
            <a:spLocks noChangeArrowheads="1"/>
          </p:cNvSpPr>
          <p:nvPr/>
        </p:nvSpPr>
        <p:spPr bwMode="auto">
          <a:xfrm>
            <a:off x="1828800" y="2590800"/>
            <a:ext cx="5410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endParaRPr lang="en-US" sz="4400" b="1">
              <a:solidFill>
                <a:schemeClr val="bg1"/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270340" name="Text Box 4"/>
          <p:cNvSpPr txBox="1">
            <a:spLocks noChangeArrowheads="1"/>
          </p:cNvSpPr>
          <p:nvPr/>
        </p:nvSpPr>
        <p:spPr bwMode="auto">
          <a:xfrm>
            <a:off x="0" y="1000108"/>
            <a:ext cx="8786874" cy="3939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      </a:t>
            </a:r>
            <a:r>
              <a:rPr lang="en-US" altLang="zh-TW" sz="3600" b="1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    </a:t>
            </a:r>
            <a:r>
              <a:rPr lang="zh-TW" altLang="en-US" sz="3600" b="1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猶</a:t>
            </a:r>
            <a:r>
              <a:rPr lang="zh-TW" altLang="en-US" sz="3600" b="1" dirty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大書</a:t>
            </a:r>
            <a:r>
              <a:rPr lang="zh-TW" altLang="en-US" sz="3600" b="1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的信息</a:t>
            </a:r>
            <a:endParaRPr lang="en-US" altLang="zh-TW" sz="3600" b="1" dirty="0" smtClean="0">
              <a:solidFill>
                <a:srgbClr val="FFFF00"/>
              </a:solidFill>
              <a:latin typeface="華康粗圓體" pitchFamily="49" charset="-120"/>
              <a:ea typeface="華康粗圓體" pitchFamily="49" charset="-120"/>
            </a:endParaRPr>
          </a:p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從審判和刑罰的角來來講論面對末世假師傳的問題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    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華康粗圓體" pitchFamily="49" charset="-120"/>
                <a:ea typeface="華康粗圓體" pitchFamily="49" charset="-120"/>
              </a:rPr>
              <a:t>猶大書的主題</a:t>
            </a:r>
            <a:endParaRPr lang="en-US" altLang="zh-TW" sz="3600" b="1" dirty="0" smtClean="0">
              <a:solidFill>
                <a:srgbClr val="FFFF00"/>
              </a:solidFill>
              <a:latin typeface="華康粗圓體" pitchFamily="49" charset="-120"/>
              <a:ea typeface="華康粗圓體" pitchFamily="49" charset="-120"/>
            </a:endParaRPr>
          </a:p>
          <a:p>
            <a:pPr marL="8001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</a:rPr>
              <a:t>          『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持守敬虔的真道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endParaRPr lang="zh-TW" altLang="en-US" sz="3200" b="1" dirty="0">
              <a:solidFill>
                <a:srgbClr val="FFFF00"/>
              </a:solidFill>
              <a:latin typeface="華康粗圓體" pitchFamily="49" charset="-120"/>
              <a:ea typeface="華康粗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42968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猶大書中從</a:t>
            </a:r>
            <a:r>
              <a:rPr lang="en-US" altLang="zh-TW" sz="3200" b="1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審判</a:t>
            </a:r>
            <a:r>
              <a:rPr lang="en-US" altLang="zh-TW" sz="3200" b="1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的角度講論假師傅：</a:t>
            </a:r>
            <a:endParaRPr lang="en-US" altLang="zh-TW" sz="3200" b="1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偷著進來，自古被定受刑罰的，不虔誠的。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神過去審判作為鑑戒，他們仍輕慢主治：不守本住，污穢身體，輕慢主治，毀謗在尊位。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主帶著聖者降臨時，必然審判這些不敬虔罪人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：私下議論，常發怨言，隨從情慾，口說誇大的話，為得便宜諂媚人。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Wingdings"/>
              <a:buChar char="Ä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猶大書為何被納入正典？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0"/>
            <a:ext cx="878497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我的天為何總下著雨？遙望長空，神啊你在哪兒？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如若這匆匆生命，真有豐盛意義，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何以要面對沉痛失意？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我的心像迷失在絕處，前路無光，神啊你在哪兒？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難道這一生彷彿只有不幸際遇？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神啊，你別要無言不語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…</a:t>
            </a: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我無法控制狂風的方向，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也末能知曉那日方可重見艷陽；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但我知主的手總會守在我旁，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前景雖灰暗信念未搖晃！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我沒法掌管潮水的升降，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也未能阻擋遍地冰霜隨處跌盪；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但我知主恩典足夠克服駭浪，無力的心可變堅壯。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429684" cy="654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基督徒面對末世危險的</a:t>
            </a:r>
            <a:r>
              <a:rPr lang="en-US" altLang="zh-TW" sz="3200" b="1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防身寶藥</a:t>
            </a:r>
            <a:r>
              <a:rPr lang="en-US" altLang="zh-TW" sz="3200" b="1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b="1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記念主耶穌使徒的教訓：明白末世教會中的危機。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在至聖的真道上造就自己。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在聖靈裡禱告。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保守自己常在神的愛中。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仰望我們主耶穌基督的憐憫，直到永生。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彼此守望相助，要存懼怕的心憐憫跌在火中的人。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Wingdings"/>
              <a:buChar char="Ä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救主能保守我們不失腳，歡歡喜喜站在他面前。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〔24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928670"/>
            <a:ext cx="7704856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猶太書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TW" sz="360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   《</a:t>
            </a: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末世中持守敬虔的真道</a:t>
            </a:r>
            <a:r>
              <a:rPr lang="en-US" altLang="zh-TW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429684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猶大書中從</a:t>
            </a:r>
            <a:r>
              <a:rPr lang="en-US" altLang="zh-TW" sz="3200" b="1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審判</a:t>
            </a:r>
            <a:r>
              <a:rPr lang="en-US" altLang="zh-TW" sz="3200" b="1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的角度講論假師傅：</a:t>
            </a:r>
            <a:endParaRPr lang="en-US" altLang="zh-TW" sz="3200" b="1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偷著進來，自古被定受刑罰的，不虔誠的。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神過去審判作為鑑戒，他們仍輕慢主治：不守本住，污穢身體，輕慢主治，毀謗在尊位。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主帶著聖者降臨時，必然審判這些不敬虔罪人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：私下議論，常發怨言，隨從情慾，口說誇大的話，為得便宜諂媚人。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r>
              <a:rPr lang="en-US" altLang="zh-TW" sz="3200" smtClean="0">
                <a:latin typeface="華康中圓體(P)" pitchFamily="34" charset="-120"/>
                <a:ea typeface="華康中圓體(P)" pitchFamily="34" charset="-120"/>
              </a:rPr>
              <a:t>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857364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        </a:t>
            </a:r>
            <a:r>
              <a:rPr lang="zh-TW" altLang="en-US" sz="3600" dirty="0" smtClean="0"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希伯來書的主題是甚麼？</a:t>
            </a:r>
            <a:endParaRPr lang="en-US" altLang="zh-TW" sz="3600" dirty="0" smtClean="0"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        </a:t>
            </a:r>
            <a:r>
              <a:rPr lang="en-US" altLang="zh-TW" sz="3600" b="1" dirty="0" smtClean="0">
                <a:solidFill>
                  <a:srgbClr val="FFFFFF"/>
                </a:solidFill>
                <a:latin typeface="華康楷書體W7(P)" pitchFamily="66" charset="-120"/>
                <a:ea typeface="華康楷書體W7(P)" pitchFamily="66" charset="-120"/>
                <a:cs typeface="華康楷書體W7(P)" pitchFamily="66" charset="-120"/>
              </a:rPr>
              <a:t>《</a:t>
            </a:r>
            <a:r>
              <a:rPr lang="zh-TW" altLang="en-US" sz="3600" b="1" dirty="0" smtClean="0">
                <a:solidFill>
                  <a:srgbClr val="FFFFFF"/>
                </a:solidFill>
                <a:latin typeface="華康楷書體W7(P)" pitchFamily="66" charset="-120"/>
                <a:ea typeface="華康楷書體W7(P)" pitchFamily="66" charset="-120"/>
                <a:cs typeface="華康楷書體W7(P)" pitchFamily="66" charset="-120"/>
              </a:rPr>
              <a:t>持定在基督裡的信心</a:t>
            </a:r>
            <a:r>
              <a:rPr lang="en-US" altLang="zh-TW" sz="3600" b="1" dirty="0" smtClean="0">
                <a:solidFill>
                  <a:srgbClr val="FFFFFF"/>
                </a:solidFill>
                <a:latin typeface="華康楷書體W7(P)" pitchFamily="66" charset="-120"/>
                <a:ea typeface="華康楷書體W7(P)" pitchFamily="66" charset="-120"/>
                <a:cs typeface="華康楷書體W7(P)" pitchFamily="66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87129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基督是慈悲忠信的大祭帥：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97280" indent="-548640"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我們若將起初確實的信心堅持到底，就在基督裡有了：三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97280" indent="-548640"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基督是慈悲的大祭司，體恤我們的軟弱：四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16</a:t>
            </a:r>
          </a:p>
          <a:p>
            <a:pPr marL="1097280" indent="-548640"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基督雖然為兒子，還是因所受的苦難學了順從。他既得以完全，就為凡順從的人，成了永遠得救的根源：五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</a:p>
          <a:p>
            <a:pPr marL="1097280" indent="-548640"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為何作者要強調基督是慈悲忠信的大祭司？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17〕	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179512" y="117693"/>
            <a:ext cx="8568952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arenR" startAt="2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第二轉捩點：六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20</a:t>
            </a:r>
          </a:p>
          <a:p>
            <a:pPr marL="514350" indent="-514350"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麥基洗德是誰？他作祭司的等次有何特別？為何作者提麥基洗德，想表明甚麼？七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進入幔內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有甚重要性？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20〕</a:t>
            </a:r>
          </a:p>
          <a:p>
            <a:pPr marL="514350" indent="-514350"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靠著耶穌進到神面前的人，他都能拯救到底，因為他是長遠活著，替他們祈求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七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28〕</a:t>
            </a:r>
          </a:p>
          <a:p>
            <a:pPr marL="514350" indent="-514350"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耶穌在真帳幕作執事，作更美之約的中保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13〕</a:t>
            </a:r>
          </a:p>
          <a:p>
            <a:pPr marL="514350" indent="-514350">
              <a:spcBef>
                <a:spcPts val="1200"/>
              </a:spcBef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 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為何作者要詳細講論耶穌這方面的特性？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784976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arenR" startAt="3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第三轉捩點：十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31</a:t>
            </a:r>
          </a:p>
          <a:p>
            <a:pPr marL="514350" indent="-514350">
              <a:spcBef>
                <a:spcPts val="1200"/>
              </a:spcBef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為何作者提聖殿中的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至聖所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，又提信徒靠著這位慈悲忠信的大祭司，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從幔子經過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？作者想表明甚麼？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1200"/>
              </a:spcBef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☆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由第十至十三章，分題是甚麼？這分題與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慈悲忠信的大祭司進入了至聖所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，帶領我們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從幔子經過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，有甚麼關係？ 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1200"/>
              </a:spcBef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 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第十至十三章中的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信心生活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與第十至九章所描述的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慈悲忠信大祭司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有甚麼關係？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；十三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692696"/>
            <a:ext cx="727280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雅各書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marL="914400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rgbClr val="FFFFFF"/>
                </a:solidFill>
                <a:latin typeface="華康特粗楷體" pitchFamily="65" charset="-120"/>
                <a:ea typeface="華康特粗楷體" pitchFamily="65" charset="-120"/>
              </a:rPr>
              <a:t>雅各書的主題是甚麼？</a:t>
            </a:r>
            <a:endParaRPr lang="en-US" altLang="zh-TW" sz="3600" dirty="0" smtClean="0">
              <a:solidFill>
                <a:srgbClr val="FFFFFF"/>
              </a:solidFill>
              <a:latin typeface="華康特粗楷體" pitchFamily="65" charset="-120"/>
              <a:ea typeface="華康特粗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395536" y="404664"/>
            <a:ext cx="8143932" cy="523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v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雅各書的特色：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雅各書表面鬆散，似乎沒有結構，卻如串在鍊子一顆顆的珍珠，其中有七張考卷。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第一章是全書的序言，更是全書內容的縮寫，第二至五章是第一章的詳細講論。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很少論及教義，卻注重初期教會比較沒有注意到的生活細節。是聖經新約全書最後才被承認的書卷之一。</a:t>
            </a:r>
            <a:endParaRPr lang="en-US" altLang="zh-TW" sz="2800" b="1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99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99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99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214282" y="240804"/>
            <a:ext cx="8715404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勝過試煉的信心：七</a:t>
            </a:r>
            <a:r>
              <a:rPr lang="zh-TW" altLang="en-US" sz="3200" dirty="0">
                <a:latin typeface="華康方圓體W7(P)" pitchFamily="82" charset="-122"/>
                <a:ea typeface="華康方圓體W7(P)" pitchFamily="82" charset="-122"/>
              </a:rPr>
              <a:t>張考卷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altLang="en-US" sz="3200" dirty="0">
                <a:latin typeface="華康方圓體W7(P)" pitchFamily="82" charset="-122"/>
                <a:ea typeface="華康方圓體W7(P)" pitchFamily="82" charset="-122"/>
              </a:rPr>
              <a:t>第一張考卷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〔1:9-18〕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：明白忍耐試煉，勝過私慾的試探？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第</a:t>
            </a:r>
            <a:r>
              <a:rPr lang="zh-TW" altLang="en-US" sz="3200" dirty="0">
                <a:latin typeface="華康方圓體W7(P)" pitchFamily="82" charset="-122"/>
                <a:ea typeface="華康方圓體W7(P)" pitchFamily="82" charset="-122"/>
              </a:rPr>
              <a:t>二張考卷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〔1:19-27〕</a:t>
            </a:r>
            <a:r>
              <a:rPr lang="zh-TW" altLang="en-US" sz="3200" dirty="0">
                <a:ea typeface="華康中圓體(P)" pitchFamily="34" charset="-120"/>
              </a:rPr>
              <a:t>：聽</a:t>
            </a:r>
            <a:r>
              <a:rPr lang="zh-TW" altLang="en-US" sz="3200" dirty="0" smtClean="0">
                <a:ea typeface="華康中圓體(P)" pitchFamily="34" charset="-120"/>
              </a:rPr>
              <a:t>道又行道？</a:t>
            </a:r>
            <a:endParaRPr lang="en-US" altLang="zh-TW" sz="3200" dirty="0" smtClean="0"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第</a:t>
            </a:r>
            <a:r>
              <a:rPr lang="zh-TW" altLang="en-US" sz="3200" dirty="0">
                <a:latin typeface="華康方圓體W7(P)" pitchFamily="82" charset="-122"/>
                <a:ea typeface="華康方圓體W7(P)" pitchFamily="82" charset="-122"/>
              </a:rPr>
              <a:t>三張考卷</a:t>
            </a:r>
            <a:r>
              <a:rPr lang="en-US" altLang="zh-TW" sz="3200" dirty="0">
                <a:ea typeface="華康中圓體(P)" pitchFamily="34" charset="-120"/>
              </a:rPr>
              <a:t>〔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2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1-13</a:t>
            </a:r>
            <a:r>
              <a:rPr lang="en-US" altLang="zh-TW" sz="3200" dirty="0"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ea typeface="華康中圓體(P)" pitchFamily="34" charset="-120"/>
              </a:rPr>
              <a:t>：不按貧富待人？</a:t>
            </a:r>
            <a:endParaRPr lang="en-US" altLang="zh-TW" sz="3200" dirty="0" smtClean="0"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第</a:t>
            </a:r>
            <a:r>
              <a:rPr lang="zh-TW" altLang="en-US" sz="3200" dirty="0">
                <a:latin typeface="華康方圓體W7(P)" pitchFamily="82" charset="-122"/>
                <a:ea typeface="華康方圓體W7(P)" pitchFamily="82" charset="-122"/>
              </a:rPr>
              <a:t>四張考卷</a:t>
            </a:r>
            <a:r>
              <a:rPr lang="zh-TW" altLang="en-US" sz="3200" dirty="0">
                <a:ea typeface="華康中圓體(P)" pitchFamily="34" charset="-120"/>
              </a:rPr>
              <a:t> </a:t>
            </a:r>
            <a:r>
              <a:rPr lang="en-US" altLang="zh-TW" sz="3200" dirty="0">
                <a:ea typeface="華康中圓體(P)" pitchFamily="34" charset="-120"/>
              </a:rPr>
              <a:t>〔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2:14-26</a:t>
            </a:r>
            <a:r>
              <a:rPr lang="en-US" altLang="zh-TW" sz="3200" dirty="0"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ea typeface="華康中圓體(P)" pitchFamily="34" charset="-120"/>
              </a:rPr>
              <a:t>：有信心又有行為？</a:t>
            </a:r>
            <a:endParaRPr lang="en-US" altLang="zh-TW" sz="3200" dirty="0" smtClean="0"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第</a:t>
            </a:r>
            <a:r>
              <a:rPr lang="zh-TW" altLang="en-US" sz="3200" dirty="0">
                <a:latin typeface="華康方圓體W7(P)" pitchFamily="82" charset="-122"/>
                <a:ea typeface="華康方圓體W7(P)" pitchFamily="82" charset="-122"/>
              </a:rPr>
              <a:t>五張考卷</a:t>
            </a:r>
            <a:r>
              <a:rPr lang="en-US" altLang="zh-TW" sz="3200" dirty="0">
                <a:ea typeface="華康中圓體(P)" pitchFamily="34" charset="-120"/>
              </a:rPr>
              <a:t>〔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3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1-18</a:t>
            </a:r>
            <a:r>
              <a:rPr lang="en-US" altLang="zh-TW" sz="3200" dirty="0"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ea typeface="華康中圓體(P)" pitchFamily="34" charset="-120"/>
              </a:rPr>
              <a:t>：制服了舌頭？</a:t>
            </a:r>
            <a:endParaRPr lang="en-US" altLang="zh-TW" sz="3200" dirty="0" smtClean="0"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第六張考卷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〔4:1-5:12〕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：不與世俗為友？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第七張考卷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〔5:13-18〕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：艱難中忍耐，彼此代禱？</a:t>
            </a:r>
            <a:endParaRPr lang="zh-TW" altLang="en-US" sz="3200" dirty="0"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5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4491</TotalTime>
  <Words>2218</Words>
  <Application>Microsoft Office PowerPoint</Application>
  <PresentationFormat>On-screen Show (4:3)</PresentationFormat>
  <Paragraphs>132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 Tran</cp:lastModifiedBy>
  <cp:revision>438</cp:revision>
  <dcterms:created xsi:type="dcterms:W3CDTF">2006-10-29T06:33:09Z</dcterms:created>
  <dcterms:modified xsi:type="dcterms:W3CDTF">2013-09-07T15:25:55Z</dcterms:modified>
</cp:coreProperties>
</file>