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33"/>
  </p:notesMasterIdLst>
  <p:sldIdLst>
    <p:sldId id="416" r:id="rId2"/>
    <p:sldId id="417" r:id="rId3"/>
    <p:sldId id="419" r:id="rId4"/>
    <p:sldId id="425" r:id="rId5"/>
    <p:sldId id="467" r:id="rId6"/>
    <p:sldId id="468" r:id="rId7"/>
    <p:sldId id="469" r:id="rId8"/>
    <p:sldId id="470" r:id="rId9"/>
    <p:sldId id="471" r:id="rId10"/>
    <p:sldId id="431" r:id="rId11"/>
    <p:sldId id="432" r:id="rId12"/>
    <p:sldId id="433" r:id="rId13"/>
    <p:sldId id="461" r:id="rId14"/>
    <p:sldId id="472" r:id="rId15"/>
    <p:sldId id="436" r:id="rId16"/>
    <p:sldId id="437" r:id="rId17"/>
    <p:sldId id="438" r:id="rId18"/>
    <p:sldId id="439" r:id="rId19"/>
    <p:sldId id="443" r:id="rId20"/>
    <p:sldId id="446" r:id="rId21"/>
    <p:sldId id="447" r:id="rId22"/>
    <p:sldId id="448" r:id="rId23"/>
    <p:sldId id="449" r:id="rId24"/>
    <p:sldId id="451" r:id="rId25"/>
    <p:sldId id="450" r:id="rId26"/>
    <p:sldId id="453" r:id="rId27"/>
    <p:sldId id="454" r:id="rId28"/>
    <p:sldId id="455" r:id="rId29"/>
    <p:sldId id="456" r:id="rId30"/>
    <p:sldId id="457" r:id="rId31"/>
    <p:sldId id="45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10/25/2015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FC67F-3A84-4631-8BB3-6C18CAE1D20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FC67F-3A84-4631-8BB3-6C18CAE1D20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FC67F-3A84-4631-8BB3-6C18CAE1D20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FF23B-735E-45D9-9F7C-FAF20F08B3F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FF23B-735E-45D9-9F7C-FAF20F08B3F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FF23B-735E-45D9-9F7C-FAF20F08B3F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FF23B-735E-45D9-9F7C-FAF20F08B3F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FF23B-735E-45D9-9F7C-FAF20F08B3F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F35FD-8EE4-4492-9DDF-8AA60387612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31C5-0407-4E22-9F4A-626B376C32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31C5-0407-4E22-9F4A-626B376C32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31C5-0407-4E22-9F4A-626B376C32C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31C5-0407-4E22-9F4A-626B376C32C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E31C5-0407-4E22-9F4A-626B376C32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928670"/>
            <a:ext cx="6715172" cy="20046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  </a:t>
            </a:r>
            <a:r>
              <a:rPr lang="zh-TW" altLang="en-US" sz="4400" dirty="0" smtClean="0">
                <a:latin typeface="華康方圓體W7(P)" pitchFamily="82" charset="-122"/>
                <a:ea typeface="華康方圓體W7(P)" pitchFamily="82" charset="-122"/>
              </a:rPr>
              <a:t>教牧書信</a:t>
            </a:r>
            <a:endParaRPr lang="en-US" altLang="zh-TW" sz="44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提摩太前，提摩太後書，提多書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285720" y="764704"/>
            <a:ext cx="86067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4000" dirty="0">
                <a:latin typeface="華康古印體(P)" pitchFamily="66" charset="-120"/>
                <a:ea typeface="華康古印體(P)" pitchFamily="66" charset="-120"/>
              </a:rPr>
              <a:t>                  </a:t>
            </a: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提</a:t>
            </a:r>
            <a:r>
              <a:rPr lang="zh-TW" altLang="en-US" sz="4000" dirty="0">
                <a:latin typeface="華康古印體(P)" pitchFamily="66" charset="-120"/>
                <a:ea typeface="華康古印體(P)" pitchFamily="66" charset="-120"/>
              </a:rPr>
              <a:t>摩太後書特色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4000" dirty="0">
                <a:latin typeface="華康古印體(P)" pitchFamily="66" charset="-120"/>
                <a:ea typeface="華康古印體(P)" pitchFamily="66" charset="-120"/>
              </a:rPr>
              <a:t>保羅殉道前最後寫的一封信，寫給親密有如兒子及接棒人一般的提摩太，是非常重要及私人化的一封信</a:t>
            </a: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zh-TW" altLang="en-US" sz="40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0" y="188640"/>
            <a:ext cx="89644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                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     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提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摩太後書特色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 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保羅對提摩太非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常直接的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囑咐，字字珠璣，教他以後在神的家中怎樣事奉，怎樣行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zh-TW" altLang="en-US" sz="3600" dirty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 保羅教導提摩太的</a:t>
            </a: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程序</a:t>
            </a: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，在教導前，他先肯定甚麼？提後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一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3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7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。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 保羅教導中，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常用甚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麼作例子？這方式對受教者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有何幫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助？提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後一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8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14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；二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9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13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8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8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8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Text Box 2"/>
          <p:cNvSpPr txBox="1">
            <a:spLocks noChangeArrowheads="1"/>
          </p:cNvSpPr>
          <p:nvPr/>
        </p:nvSpPr>
        <p:spPr bwMode="auto">
          <a:xfrm>
            <a:off x="214282" y="117693"/>
            <a:ext cx="8548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600" dirty="0">
                <a:latin typeface="Arial Black" pitchFamily="34" charset="0"/>
                <a:ea typeface="華康古印體(P)" pitchFamily="66" charset="-120"/>
              </a:rPr>
              <a:t>                 </a:t>
            </a: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提摩太後書主題</a:t>
            </a:r>
            <a:endParaRPr lang="zh-TW" altLang="en-US" sz="3600" dirty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	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作無愧的工人</a:t>
            </a: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』--- 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提摩太後書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15</a:t>
            </a:r>
            <a:endParaRPr lang="en-US" altLang="zh-TW" sz="3600" dirty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在提摩太後書中，保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羅鼓勵提摩太作基督的精兵，無愧的工人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一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6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14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；二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3〕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。怎樣才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是</a:t>
            </a: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《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無愧工人</a:t>
            </a: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》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？提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後一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7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， 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15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21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；四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5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。</a:t>
            </a:r>
            <a:r>
              <a:rPr lang="en-US" sz="36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人若在場上比武，非按規矩，就不能得冠冕</a:t>
            </a:r>
            <a:r>
              <a:rPr lang="en-US" sz="3600" dirty="0" smtClean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是甚麼意思？</a:t>
            </a:r>
            <a:r>
              <a:rPr lang="en-US" sz="36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勞力的農夫，理當先得糧食</a:t>
            </a:r>
            <a:r>
              <a:rPr lang="en-US" sz="3600" dirty="0" smtClean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又與上文怎連接？</a:t>
            </a:r>
            <a:endParaRPr lang="en-US" altLang="zh-TW" sz="36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928802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         </a:t>
            </a:r>
            <a:r>
              <a:rPr lang="zh-TW" altLang="en-US" sz="3600" dirty="0" smtClean="0"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提摩太後書</a:t>
            </a:r>
            <a:endParaRPr lang="en-US" altLang="zh-TW" sz="3600" dirty="0" smtClean="0"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	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作無愧的工人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916832"/>
            <a:ext cx="698477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      </a:t>
            </a:r>
            <a:r>
              <a:rPr lang="zh-TW" altLang="en-US" sz="4000" dirty="0" smtClean="0"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提多書</a:t>
            </a:r>
            <a:r>
              <a:rPr lang="en-US" altLang="zh-TW" sz="40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179512" y="476672"/>
            <a:ext cx="83930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               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      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提</a:t>
            </a:r>
            <a:r>
              <a:rPr lang="zh-TW" altLang="en-US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多書特色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保</a:t>
            </a:r>
            <a:r>
              <a:rPr lang="zh-TW" altLang="en-US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羅最短的一封給教會及教牧的信函，只比完全私人性質的腓利門書稍長一些而己。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提多書以勸勉信徒認知</a:t>
            </a:r>
            <a:r>
              <a:rPr lang="en-US" altLang="zh-TW" sz="3200" dirty="0">
                <a:solidFill>
                  <a:srgbClr val="FFFFFF"/>
                </a:solidFill>
                <a:ea typeface="華康中圓體(P)" pitchFamily="34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ea typeface="華康中圓體(P)" pitchFamily="34" charset="-120"/>
              </a:rPr>
              <a:t>合乎敬虔的真理</a:t>
            </a:r>
            <a:r>
              <a:rPr lang="en-US" altLang="zh-TW" sz="3200" dirty="0">
                <a:solidFill>
                  <a:srgbClr val="FFFFFF"/>
                </a:solidFill>
                <a:ea typeface="華康中圓體(P)" pitchFamily="34" charset="-120"/>
              </a:rPr>
              <a:t>』--</a:t>
            </a:r>
            <a:r>
              <a:rPr lang="zh-TW" altLang="en-US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怎樣敬虔度日，本書並沒有長篇的教義道理。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提多書 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9</a:t>
            </a:r>
            <a:endParaRPr lang="en-US" altLang="zh-TW" sz="3200" dirty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179512" y="500042"/>
            <a:ext cx="871296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457200"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600" dirty="0">
                <a:latin typeface="華康中圓體(P)" pitchFamily="34" charset="-120"/>
                <a:ea typeface="華康中圓體(P)" pitchFamily="34" charset="-120"/>
              </a:rPr>
              <a:t>             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提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多書的假師傅</a:t>
            </a:r>
          </a:p>
          <a:p>
            <a:pPr marL="342900" indent="-4572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 品德上的乖謬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，一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。</a:t>
            </a:r>
          </a:p>
          <a:p>
            <a:pPr marL="342900" indent="-4572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 用虛假道理欺哄人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en-US" altLang="zh-TW" sz="3600" dirty="0">
                <a:latin typeface="華康中圓體(P)" pitchFamily="34" charset="-120"/>
                <a:ea typeface="華康中圓體(P)" pitchFamily="34" charset="-120"/>
              </a:rPr>
              <a:t>;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14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。</a:t>
            </a:r>
          </a:p>
          <a:p>
            <a:pPr marL="342900" indent="-4572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假師傅教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導人分別甚麼潔淨，甚麼不潔淨，卻在倫理道德上胡作胡為，心地和天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良污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穢，悖逆上帝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。一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16</a:t>
            </a:r>
            <a:endParaRPr lang="en-US" altLang="zh-TW" sz="36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4572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比較馬太福音第二十三章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28</a:t>
            </a:r>
            <a:endParaRPr lang="en-US" altLang="zh-TW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Text Box 2"/>
          <p:cNvSpPr txBox="1">
            <a:spLocks noChangeArrowheads="1"/>
          </p:cNvSpPr>
          <p:nvPr/>
        </p:nvSpPr>
        <p:spPr bwMode="auto">
          <a:xfrm>
            <a:off x="179512" y="548680"/>
            <a:ext cx="875020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600" dirty="0">
                <a:latin typeface="華康中圓體(P)" pitchFamily="34" charset="-120"/>
                <a:ea typeface="華康中圓體(P)" pitchFamily="34" charset="-120"/>
              </a:rPr>
              <a:t>                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提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多書主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題信息</a:t>
            </a:r>
            <a:endParaRPr lang="zh-TW" altLang="en-US" sz="36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		        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活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出敬虔的實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際</a:t>
            </a:r>
            <a:r>
              <a:rPr lang="en-US" altLang="zh-TW" sz="3600" dirty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TW" sz="3600" dirty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本書講論純正的道理與敬虔生活的關係。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人得救乃本乎神恩典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4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7 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，但人必須在生活行為上公義自守，敬虔度日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Text Box 2"/>
          <p:cNvSpPr txBox="1">
            <a:spLocks noChangeArrowheads="1"/>
          </p:cNvSpPr>
          <p:nvPr/>
        </p:nvSpPr>
        <p:spPr bwMode="auto">
          <a:xfrm>
            <a:off x="251520" y="357166"/>
            <a:ext cx="841143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zh-TW" altLang="en-US" sz="3600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		</a:t>
            </a:r>
            <a:r>
              <a:rPr lang="zh-TW" altLang="en-US" sz="3600" dirty="0" smtClean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        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活出敬虔的實際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甚麼是</a:t>
            </a:r>
            <a:r>
              <a:rPr lang="en-US" altLang="zh-TW" sz="3600" dirty="0" smtClean="0"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ea typeface="華康中圓體(P)" pitchFamily="34" charset="-120"/>
              </a:rPr>
              <a:t>敬虔</a:t>
            </a:r>
            <a:r>
              <a:rPr lang="en-US" altLang="zh-TW" sz="3600" dirty="0" smtClean="0">
                <a:ea typeface="華康中圓體(P)" pitchFamily="34" charset="-120"/>
              </a:rPr>
              <a:t>』? </a:t>
            </a:r>
            <a:r>
              <a:rPr lang="zh-TW" altLang="en-US" sz="3600" dirty="0" smtClean="0">
                <a:ea typeface="華康中圓體(P)" pitchFamily="34" charset="-120"/>
              </a:rPr>
              <a:t>提多書 一</a:t>
            </a:r>
            <a:r>
              <a:rPr lang="en-US" altLang="zh-TW" sz="3600" dirty="0" smtClean="0">
                <a:ea typeface="華康中圓體(P)" pitchFamily="34" charset="-120"/>
              </a:rPr>
              <a:t>1</a:t>
            </a:r>
            <a:r>
              <a:rPr lang="zh-TW" altLang="en-US" sz="3600" dirty="0" smtClean="0"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ea typeface="華康中圓體(P)" pitchFamily="34" charset="-120"/>
              </a:rPr>
              <a:t>2</a:t>
            </a:r>
            <a:r>
              <a:rPr lang="zh-TW" altLang="en-US" sz="3600" dirty="0" smtClean="0">
                <a:ea typeface="華康中圓體(P)" pitchFamily="34" charset="-120"/>
              </a:rPr>
              <a:t>。</a:t>
            </a:r>
            <a:endParaRPr lang="en-US" altLang="zh-TW" sz="3600" dirty="0" smtClean="0"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ea typeface="華康中圓體(P)" pitchFamily="34" charset="-120"/>
              </a:rPr>
              <a:t>保羅的</a:t>
            </a:r>
            <a:r>
              <a:rPr lang="en-US" altLang="zh-TW" sz="3600" dirty="0" smtClean="0"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ea typeface="華康中圓體(P)" pitchFamily="34" charset="-120"/>
              </a:rPr>
              <a:t>敬虔</a:t>
            </a:r>
            <a:r>
              <a:rPr lang="en-US" altLang="zh-TW" sz="3600" dirty="0" smtClean="0">
                <a:ea typeface="華康中圓體(P)" pitchFamily="34" charset="-120"/>
              </a:rPr>
              <a:t>』</a:t>
            </a:r>
            <a:r>
              <a:rPr lang="zh-TW" altLang="en-US" sz="3600" dirty="0" smtClean="0">
                <a:ea typeface="華康中圓體(P)" pitchFamily="34" charset="-120"/>
              </a:rPr>
              <a:t>與</a:t>
            </a:r>
            <a:r>
              <a:rPr lang="en-US" altLang="zh-TW" sz="3600" dirty="0" smtClean="0"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ea typeface="華康中圓體(P)" pitchFamily="34" charset="-120"/>
              </a:rPr>
              <a:t>真理</a:t>
            </a:r>
            <a:r>
              <a:rPr lang="en-US" altLang="zh-TW" sz="3600" dirty="0" smtClean="0">
                <a:ea typeface="華康中圓體(P)" pitchFamily="34" charset="-120"/>
              </a:rPr>
              <a:t>』</a:t>
            </a:r>
            <a:r>
              <a:rPr lang="zh-TW" altLang="en-US" sz="3600" dirty="0" smtClean="0">
                <a:ea typeface="華康中圓體(P)" pitchFamily="34" charset="-120"/>
              </a:rPr>
              <a:t>是分不開的。真理必須有敬虔的行為，敬虔的行為必須合乎真理。敬虔是按真理的知識生活出來的。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TW" sz="3600" dirty="0" smtClean="0"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ea typeface="華康中圓體(P)" pitchFamily="34" charset="-120"/>
              </a:rPr>
              <a:t>敬虔真理</a:t>
            </a:r>
            <a:r>
              <a:rPr lang="en-US" altLang="zh-TW" sz="3600" dirty="0" smtClean="0">
                <a:ea typeface="華康中圓體(P)" pitchFamily="34" charset="-120"/>
              </a:rPr>
              <a:t>』</a:t>
            </a:r>
            <a:r>
              <a:rPr lang="zh-TW" altLang="en-US" sz="3600" dirty="0" smtClean="0">
                <a:ea typeface="華康中圓體(P)" pitchFamily="34" charset="-120"/>
              </a:rPr>
              <a:t>又是與</a:t>
            </a:r>
            <a:r>
              <a:rPr lang="en-US" altLang="zh-TW" sz="3600" dirty="0" smtClean="0">
                <a:ea typeface="華康中圓體(P)" pitchFamily="34" charset="-120"/>
              </a:rPr>
              <a:t>『</a:t>
            </a:r>
            <a:r>
              <a:rPr lang="zh-TW" altLang="en-US" sz="3600" dirty="0" smtClean="0">
                <a:ea typeface="華康中圓體(P)" pitchFamily="34" charset="-120"/>
              </a:rPr>
              <a:t>盼望永生</a:t>
            </a:r>
            <a:r>
              <a:rPr lang="en-US" altLang="zh-TW" sz="3600" dirty="0" smtClean="0">
                <a:ea typeface="華康中圓體(P)" pitchFamily="34" charset="-120"/>
              </a:rPr>
              <a:t>』</a:t>
            </a:r>
            <a:r>
              <a:rPr lang="zh-TW" altLang="en-US" sz="3600" dirty="0" smtClean="0">
                <a:ea typeface="華康中圓體(P)" pitchFamily="34" charset="-120"/>
              </a:rPr>
              <a:t>分不開的。</a:t>
            </a:r>
            <a:endParaRPr lang="zh-TW" altLang="en-US" sz="3600" dirty="0"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5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Text Box 2"/>
          <p:cNvSpPr txBox="1">
            <a:spLocks noChangeArrowheads="1"/>
          </p:cNvSpPr>
          <p:nvPr/>
        </p:nvSpPr>
        <p:spPr bwMode="auto">
          <a:xfrm>
            <a:off x="214282" y="214290"/>
            <a:ext cx="864399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 sz="3600" dirty="0">
                <a:latin typeface="華康古印體(P)" pitchFamily="66" charset="-120"/>
                <a:ea typeface="華康古印體(P)" pitchFamily="66" charset="-120"/>
              </a:rPr>
              <a:t>                 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       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提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多書論點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在各城設立長老：長老的資格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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與說虛空傳異教者不一樣。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教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會中有不同年齡的人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，要幫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助這些年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紀背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景都不同的人過敬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虔生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活 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?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第二章</a:t>
            </a:r>
            <a:endParaRPr lang="en-US" altLang="zh-TW" sz="3600" dirty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提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多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書教導信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徒應有的品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行。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三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9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en-US" altLang="zh-TW" sz="3600" dirty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教會應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該處理那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些分門結黨，警戒過一兩次仍不悔改的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人。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三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10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11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。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</a:t>
            </a:r>
            <a:endParaRPr lang="en-US" altLang="zh-TW" sz="36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0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404664"/>
            <a:ext cx="7391400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FFFF66"/>
                </a:solidFill>
                <a:latin typeface="華康方圓體W7(P)" pitchFamily="82" charset="-122"/>
                <a:ea typeface="華康方圓體W7(P)" pitchFamily="82" charset="-122"/>
              </a:rPr>
              <a:t>     教牧書信的主題信息是甚麼？</a:t>
            </a:r>
            <a:endParaRPr lang="en-US" altLang="zh-TW" sz="3600" dirty="0" smtClean="0">
              <a:solidFill>
                <a:srgbClr val="FFFF66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484784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TW" altLang="zh-TW" sz="4000" dirty="0" smtClean="0">
                <a:latin typeface="華康特粗楷體" pitchFamily="65" charset="-120"/>
                <a:ea typeface="華康特粗楷體" pitchFamily="65" charset="-120"/>
              </a:rPr>
              <a:t>☆</a:t>
            </a:r>
            <a:r>
              <a:rPr lang="en-US" altLang="zh-TW" sz="4000" dirty="0" smtClean="0">
                <a:latin typeface="華康特粗楷體" pitchFamily="65" charset="-120"/>
                <a:ea typeface="華康特粗楷體" pitchFamily="65" charset="-120"/>
              </a:rPr>
              <a:t> </a:t>
            </a: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</a:rPr>
              <a:t>教會的組織結構。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  <a:sym typeface="Wingdings" pitchFamily="2" charset="2"/>
            </a:endParaRPr>
          </a:p>
          <a:p>
            <a:pPr marL="342900" indent="-342900">
              <a:buFont typeface="華康特粗楷體" pitchFamily="65" charset="-120"/>
              <a:buChar char="☆"/>
            </a:pPr>
            <a:r>
              <a:rPr lang="en-US" altLang="zh-TW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 </a:t>
            </a: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教會領袖選拔的資格。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  <a:sym typeface="Wingdings" pitchFamily="2" charset="2"/>
            </a:endParaRPr>
          </a:p>
          <a:p>
            <a:pPr marL="342900" indent="-342900">
              <a:buFont typeface="華康特粗楷體" pitchFamily="65" charset="-120"/>
              <a:buChar char="☆"/>
            </a:pP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 教會運作的原則。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  <a:sym typeface="Wingdings" pitchFamily="2" charset="2"/>
            </a:endParaRPr>
          </a:p>
          <a:p>
            <a:pPr marL="342900" indent="-342900">
              <a:buFont typeface="華康特粗楷體" pitchFamily="65" charset="-120"/>
              <a:buChar char="☆"/>
            </a:pP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 教會生活的規矩。</a:t>
            </a:r>
          </a:p>
          <a:p>
            <a:pPr marL="342900" indent="-342900">
              <a:buFont typeface="華康特粗楷體" pitchFamily="65" charset="-120"/>
              <a:buChar char="☆"/>
            </a:pPr>
            <a:r>
              <a:rPr lang="en-US" altLang="zh-TW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 </a:t>
            </a: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牧養教會的守則。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286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TW" altLang="zh-TW" sz="3200" dirty="0" smtClean="0">
                <a:ln>
                  <a:solidFill>
                    <a:srgbClr val="FF0000"/>
                  </a:solidFill>
                </a:ln>
                <a:latin typeface="華康特粗楷體" pitchFamily="65" charset="-120"/>
                <a:ea typeface="華康特粗楷體" pitchFamily="65" charset="-120"/>
              </a:rPr>
              <a:t>☆</a:t>
            </a: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latin typeface="華康特粗楷體" pitchFamily="65" charset="-120"/>
                <a:ea typeface="華康特粗楷體" pitchFamily="65" charset="-120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特粗楷體" pitchFamily="65" charset="-120"/>
                <a:ea typeface="華康特粗楷體" pitchFamily="65" charset="-120"/>
              </a:rPr>
              <a:t>提摩太前書的特色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內容集中在教會規矩上，教導如何管理教會的聖工和維持教會的秩序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  <a:sym typeface="Wingdings" pitchFamily="2" charset="2"/>
              </a:rPr>
              <a:t>。</a:t>
            </a:r>
            <a:endParaRPr lang="en-US" altLang="zh-TW" sz="3200" dirty="0" smtClean="0">
              <a:latin typeface="華康楷書體W7" pitchFamily="65" charset="-120"/>
              <a:ea typeface="華康楷書體W7" pitchFamily="65" charset="-120"/>
              <a:cs typeface="華康楷書體W7" pitchFamily="65" charset="-120"/>
              <a:sym typeface="Wingdings" pitchFamily="2" charset="2"/>
            </a:endParaRPr>
          </a:p>
          <a:p>
            <a:pPr marL="342900" indent="-342900">
              <a:buFont typeface="華康特粗楷體" pitchFamily="65" charset="-120"/>
              <a:buChar char="☆"/>
            </a:pP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特粗楷體" pitchFamily="65" charset="-120"/>
                <a:ea typeface="華康特粗楷體" pitchFamily="65" charset="-120"/>
              </a:rPr>
              <a:t>提摩太後書的特色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是保羅最後一封書信，使徒深知自己離世的時候到了，所以全書充滿對年輕接棒人的關切與叮嚀。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〔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試讀提後四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1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～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6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，你讀到甚麼？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〕</a:t>
            </a:r>
          </a:p>
          <a:p>
            <a:pPr marL="342900" indent="-342900">
              <a:buFont typeface="華康特粗楷體" pitchFamily="65" charset="-120"/>
              <a:buChar char="☆"/>
            </a:pP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特粗楷體" pitchFamily="65" charset="-120"/>
                <a:ea typeface="華康特粗楷體" pitchFamily="65" charset="-120"/>
              </a:rPr>
              <a:t>提多書的特色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內容集中在信徒應該過的敬虔生活：敬虔生活與正確信仰並重的要求。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〔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試讀提多書三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8</a:t>
            </a:r>
            <a:r>
              <a:rPr lang="zh-TW" altLang="en-US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～</a:t>
            </a:r>
            <a:r>
              <a:rPr lang="en-US" altLang="zh-TW" sz="3200" dirty="0" smtClean="0"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9〕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63688" y="18864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       認識教牧書信</a:t>
            </a:r>
            <a:endParaRPr lang="en-US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8280920" cy="47705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    </a:t>
            </a:r>
            <a:r>
              <a:rPr lang="zh-TW" altLang="en-US" sz="3200" dirty="0" smtClean="0">
                <a:solidFill>
                  <a:srgbClr val="FFFF66"/>
                </a:solidFill>
                <a:latin typeface="華康方圓體W7(P)" pitchFamily="82" charset="-122"/>
                <a:ea typeface="華康方圓體W7(P)" pitchFamily="82" charset="-122"/>
              </a:rPr>
              <a:t>腓利門書</a:t>
            </a:r>
            <a:endParaRPr lang="en-US" altLang="zh-TW" sz="3200" dirty="0" smtClean="0">
              <a:solidFill>
                <a:srgbClr val="FFFF66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監獄書信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〔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以弗所，腓立比，歌羅西，腓利門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〕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。為何保羅寫這封信？</a:t>
            </a:r>
            <a:endParaRPr lang="en-US" altLang="zh-TW" sz="3200" dirty="0" smtClean="0">
              <a:solidFill>
                <a:srgbClr val="FFFFFF"/>
              </a:solidFill>
              <a:latin typeface="華康中圓體" pitchFamily="49" charset="-120"/>
              <a:ea typeface="華康中圓體" pitchFamily="49" charset="-120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為何這樣一本私人性質的書信竟然成為新約正典？</a:t>
            </a:r>
            <a:endParaRPr lang="en-US" altLang="zh-TW" sz="3200" dirty="0" smtClean="0">
              <a:solidFill>
                <a:srgbClr val="FFFFFF"/>
              </a:solidFill>
              <a:latin typeface="華康中圓體" pitchFamily="49" charset="-120"/>
              <a:ea typeface="華康中圓體" pitchFamily="49" charset="-120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腓利門和阿尼西母當時有甚麼選擇？為何保羅勸勉腓利門收回逃走了的奴隸？</a:t>
            </a:r>
            <a:endParaRPr lang="en-US" altLang="zh-TW" sz="3200" dirty="0" smtClean="0">
              <a:solidFill>
                <a:srgbClr val="FFFFFF"/>
              </a:solidFill>
              <a:latin typeface="華康中圓體" pitchFamily="49" charset="-120"/>
              <a:ea typeface="華康中圓體" pitchFamily="49" charset="-120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" pitchFamily="49" charset="-120"/>
                <a:ea typeface="華康中圓體" pitchFamily="49" charset="-120"/>
              </a:rPr>
              <a:t>這本書信對當時教會有甚麼教導？有甚重要性？</a:t>
            </a:r>
            <a:endParaRPr lang="en-US" altLang="zh-TW" sz="3200" dirty="0" smtClean="0">
              <a:solidFill>
                <a:srgbClr val="FFFFFF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0" y="188640"/>
            <a:ext cx="8786842" cy="582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         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  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利門書特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色之一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腓利門是保羅最短，又最具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私人性質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的一封書信，勸告腓利門重新接納逃奴阿尼西母。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這是當時社會法理不容的事，而又是相當普遍的事情：逃奴不敢回家，只可能匿藏在外地或三不管地帶。保羅雖然想，但沒有留阿尼西母在身邊，反而打發阿尼西母回去見腓利門。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這是保羅書信中措辭最婉轉，甚至帶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幽默感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的一封信。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Text Box 2"/>
          <p:cNvSpPr txBox="1">
            <a:spLocks noChangeArrowheads="1"/>
          </p:cNvSpPr>
          <p:nvPr/>
        </p:nvSpPr>
        <p:spPr bwMode="auto">
          <a:xfrm>
            <a:off x="214282" y="332656"/>
            <a:ext cx="875020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          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利門書特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色之二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利門書與歌羅西書關係密切，是其他書信少有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：寫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信收信的時與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地。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兩封信者是保羅在獄中寫的：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；西四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3,10,18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兩封信的發信人都提到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提摩太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的名字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門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；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西一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兩封信都提到阿尼西母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門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10-19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；西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4:9〕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，注意保羅在兩信中怎樣稱呼他！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458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兩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封書信的內容：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比較腓利門書內容及歌羅西書 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3:11-14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。不要忘記腓利門是歌羅西教會的會友之一。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注意歌羅西書第三章有關丈夫妻子，父母子女，主人僕人教訓篇幅所佔的比例。保羅寫歌羅西書時，在應用方面的教訓，在有關主僕關係方面顯然是重心之一。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3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3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3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Text Box 2"/>
          <p:cNvSpPr txBox="1">
            <a:spLocks noChangeArrowheads="1"/>
          </p:cNvSpPr>
          <p:nvPr/>
        </p:nvSpPr>
        <p:spPr bwMode="auto">
          <a:xfrm>
            <a:off x="285720" y="428604"/>
            <a:ext cx="853475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           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利門書特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色之三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利門書的收信人之一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亞基布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門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2〕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也出現在歌羅西書中 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西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17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歌羅西書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14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節記載了六個名字，其中五人都在腓利門書中出現：亞里達古，馬可，耶數，以巴弗，路加，底馬。試找出沒有在腓利門書中出現的是那人？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2"/>
          <p:cNvSpPr txBox="1">
            <a:spLocks noChangeArrowheads="1"/>
          </p:cNvSpPr>
          <p:nvPr/>
        </p:nvSpPr>
        <p:spPr bwMode="auto">
          <a:xfrm>
            <a:off x="0" y="0"/>
            <a:ext cx="8929718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  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       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門書的問題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為何這本屬於私人性質的書信，竟然眾教會收納在新約正典之中？ </a:t>
            </a:r>
          </a:p>
          <a:p>
            <a:pPr marL="800100" lvl="1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信由保羅與提摩太聯名，收信人不單是私人，亦是教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會。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當時教會中不少人都蓄有奴隸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西四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。主僕關係如何相處，主人如何對待不忠的奴僕是一大問題</a:t>
            </a:r>
            <a:r>
              <a:rPr lang="en-US" altLang="zh-TW" sz="3200" dirty="0">
                <a:latin typeface="Tahoma"/>
                <a:ea typeface="華康中圓體(P)" pitchFamily="34" charset="-120"/>
              </a:rPr>
              <a:t>—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牽涉到基督徒道德倫理觀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腓利門書，一個未完的故事。教會歷史，主後一零七年在以弗所有位主教叫阿尼西母。第一世紀末，保羅在新約書卷中的書信就在以弗所收集保留下</a:t>
            </a: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</a:rPr>
              <a:t>來。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4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4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Text Box 2"/>
          <p:cNvSpPr txBox="1">
            <a:spLocks noChangeArrowheads="1"/>
          </p:cNvSpPr>
          <p:nvPr/>
        </p:nvSpPr>
        <p:spPr bwMode="auto">
          <a:xfrm>
            <a:off x="-252536" y="404664"/>
            <a:ext cx="9145016" cy="543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 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    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門書主題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解開心中結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主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人是基督徒，而奴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僕不忠，但後來信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了主，關係怎樣重整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面對社會制度的壓力，身為主人的基督徒怎樣處理過去不忠的奴僕弟兄？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過去不忠，應該面對最嚴厲刑，後來信了主的僕人，可以信任同是基督徒的主人而回去嗎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</a:rPr>
              <a:t>學習從永恆的角度來看今生人際關係。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/>
          <p:cNvSpPr txBox="1">
            <a:spLocks noChangeArrowheads="1"/>
          </p:cNvSpPr>
          <p:nvPr/>
        </p:nvSpPr>
        <p:spPr bwMode="auto">
          <a:xfrm>
            <a:off x="-252536" y="260648"/>
            <a:ext cx="9073008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            腓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利門書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15-20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節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保羅吩咐腓利門做甚麼事？按你的意見，保羅這樣為阿尼西母求情，為了甚麼原因？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保羅對腓利門作出甚麼承諾？傳道人這</a:t>
            </a:r>
            <a:r>
              <a:rPr lang="zh-TW" altLang="en-US" sz="3200">
                <a:latin typeface="華康中圓體(P)" pitchFamily="34" charset="-120"/>
                <a:ea typeface="華康中圓體(P)" pitchFamily="34" charset="-120"/>
              </a:rPr>
              <a:t>樣</a:t>
            </a: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</a:rPr>
              <a:t>深入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地涉及信徒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家中事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，適合嗎？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腓利門及阿尼西母信了主，這新關係怎樣與舊關係連結？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6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6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6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0" y="332656"/>
            <a:ext cx="8820472" cy="429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            腓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利門書</a:t>
            </a:r>
            <a:r>
              <a:rPr lang="en-US" altLang="zh-TW" sz="3600" dirty="0">
                <a:latin typeface="華康古印體" pitchFamily="65" charset="-120"/>
                <a:ea typeface="華康古印體" pitchFamily="65" charset="-120"/>
              </a:rPr>
              <a:t>15-20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節</a:t>
            </a:r>
          </a:p>
          <a:p>
            <a:pPr marL="800100" lvl="1" indent="-34290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當時主人對奴隸有生殺大權，如果你是阿尼西母，你會不會回去？為甚麼？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如果你是腓利門，你會不會原諒並重新接納過去對你不忠的阿尼西阿？如果你接納他，以後怎樣對待他？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928802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</a:t>
            </a:r>
            <a:r>
              <a:rPr lang="zh-TW" altLang="en-US" sz="3600" dirty="0" smtClean="0">
                <a:solidFill>
                  <a:srgbClr val="FFFF66"/>
                </a:solidFill>
                <a:latin typeface="華康方圓體W7(P)" pitchFamily="82" charset="-122"/>
                <a:ea typeface="華康方圓體W7(P)" pitchFamily="82" charset="-122"/>
              </a:rPr>
              <a:t>提摩太前書</a:t>
            </a:r>
            <a:endParaRPr lang="en-US" altLang="zh-TW" sz="3600" dirty="0" smtClean="0">
              <a:solidFill>
                <a:srgbClr val="FFFF66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教會的管理與紀律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Text Box 2"/>
          <p:cNvSpPr txBox="1">
            <a:spLocks noChangeArrowheads="1"/>
          </p:cNvSpPr>
          <p:nvPr/>
        </p:nvSpPr>
        <p:spPr bwMode="auto">
          <a:xfrm>
            <a:off x="323528" y="404664"/>
            <a:ext cx="849694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None/>
            </a:pPr>
            <a:r>
              <a:rPr lang="zh-TW" altLang="en-US" sz="3600" dirty="0">
                <a:solidFill>
                  <a:srgbClr val="FFFF99"/>
                </a:solidFill>
                <a:latin typeface="華康古印體" pitchFamily="65" charset="-120"/>
                <a:ea typeface="華康古印體" pitchFamily="65" charset="-120"/>
              </a:rPr>
              <a:t>		  </a:t>
            </a:r>
            <a:r>
              <a:rPr lang="en-US" altLang="zh-TW" sz="3600" dirty="0" smtClean="0">
                <a:solidFill>
                  <a:srgbClr val="FFFF99"/>
                </a:solidFill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>
                <a:solidFill>
                  <a:srgbClr val="FFFF99"/>
                </a:solidFill>
                <a:latin typeface="華康古印體" pitchFamily="65" charset="-120"/>
                <a:ea typeface="華康古印體" pitchFamily="65" charset="-120"/>
              </a:rPr>
              <a:t>解開心中結</a:t>
            </a:r>
            <a:r>
              <a:rPr lang="en-US" altLang="zh-TW" sz="3600" dirty="0">
                <a:solidFill>
                  <a:srgbClr val="FFFF99"/>
                </a:solidFill>
                <a:latin typeface="華康古印體" pitchFamily="65" charset="-120"/>
                <a:ea typeface="華康古印體" pitchFamily="65" charset="-120"/>
              </a:rPr>
              <a:t>』--</a:t>
            </a:r>
            <a:r>
              <a:rPr lang="zh-TW" altLang="en-US" sz="3600" dirty="0">
                <a:solidFill>
                  <a:srgbClr val="FFFF99"/>
                </a:solidFill>
                <a:latin typeface="華康古印體" pitchFamily="65" charset="-120"/>
                <a:ea typeface="華康古印體" pitchFamily="65" charset="-120"/>
              </a:rPr>
              <a:t>關係的重整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為基督的緣故，一個人必須面對處理過去埋藏過的問題，縱然必須付出預料不道的代價。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為基督的緣故，饒恕及重新接納曾經傷害及對不起你的人。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TW" sz="3600" dirty="0"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接納</a:t>
            </a:r>
            <a:r>
              <a:rPr lang="en-US" altLang="zh-TW" sz="3600" dirty="0">
                <a:latin typeface="華康古印體" pitchFamily="65" charset="-120"/>
                <a:ea typeface="華康古印體" pitchFamily="65" charset="-120"/>
              </a:rPr>
              <a:t>』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是雙方的事，</a:t>
            </a:r>
            <a:r>
              <a:rPr lang="en-US" altLang="zh-TW" sz="3600" dirty="0"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解結</a:t>
            </a:r>
            <a:r>
              <a:rPr lang="en-US" altLang="zh-TW" sz="3600" dirty="0">
                <a:latin typeface="華康古印體" pitchFamily="65" charset="-120"/>
                <a:ea typeface="華康古印體" pitchFamily="65" charset="-120"/>
              </a:rPr>
              <a:t>』</a:t>
            </a:r>
            <a:r>
              <a:rPr lang="zh-TW" altLang="en-US" sz="3600" dirty="0">
                <a:latin typeface="華康古印體" pitchFamily="65" charset="-120"/>
                <a:ea typeface="華康古印體" pitchFamily="65" charset="-120"/>
              </a:rPr>
              <a:t>亦是雙方的事。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8578" name="Picture 2" descr="clo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45313"/>
          </a:xfrm>
          <a:prstGeom prst="rect">
            <a:avLst/>
          </a:prstGeom>
          <a:noFill/>
        </p:spPr>
      </p:pic>
      <p:sp>
        <p:nvSpPr>
          <p:cNvPr id="408579" name="Text Box 3"/>
          <p:cNvSpPr txBox="1">
            <a:spLocks noChangeArrowheads="1"/>
          </p:cNvSpPr>
          <p:nvPr/>
        </p:nvSpPr>
        <p:spPr bwMode="auto">
          <a:xfrm>
            <a:off x="1828800" y="2590800"/>
            <a:ext cx="5410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endParaRPr lang="en-US" sz="4400" b="1">
              <a:solidFill>
                <a:schemeClr val="bg1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714348" y="2786058"/>
            <a:ext cx="662940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200" b="1" dirty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       </a:t>
            </a:r>
            <a:r>
              <a:rPr lang="zh-TW" altLang="en-US" sz="3600" b="1" dirty="0">
                <a:ln>
                  <a:solidFill>
                    <a:srgbClr val="FF0000"/>
                  </a:solidFill>
                </a:ln>
                <a:latin typeface="華康粗圓體" pitchFamily="49" charset="-120"/>
                <a:ea typeface="華康粗圓體" pitchFamily="49" charset="-120"/>
              </a:rPr>
              <a:t>腓利門書主題信息</a:t>
            </a:r>
          </a:p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zh-TW" altLang="en-US" sz="3600" b="1" dirty="0">
                <a:ln>
                  <a:solidFill>
                    <a:srgbClr val="FF0000"/>
                  </a:solidFill>
                </a:ln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3600" b="1" dirty="0" smtClean="0">
                <a:ln>
                  <a:solidFill>
                    <a:srgbClr val="FF0000"/>
                  </a:solidFill>
                </a:ln>
                <a:latin typeface="華康粗圓體" pitchFamily="49" charset="-120"/>
                <a:ea typeface="華康粗圓體" pitchFamily="49" charset="-120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解</a:t>
            </a:r>
            <a:r>
              <a:rPr lang="zh-TW" altLang="en-US" sz="3600" dirty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開心中結</a:t>
            </a:r>
            <a:r>
              <a:rPr lang="en-US" altLang="zh-TW" sz="3600" dirty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--</a:t>
            </a:r>
            <a:r>
              <a:rPr lang="zh-TW" altLang="en-US" sz="3600" dirty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不再作</a:t>
            </a:r>
            <a:r>
              <a:rPr lang="zh-TW" altLang="en-US" sz="360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奴</a:t>
            </a:r>
            <a:r>
              <a:rPr lang="zh-TW" altLang="en-US" sz="360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僕</a:t>
            </a:r>
            <a:r>
              <a:rPr lang="en-US" altLang="zh-TW" sz="360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600" dirty="0">
              <a:ln>
                <a:solidFill>
                  <a:srgbClr val="FF0000"/>
                </a:solidFill>
              </a:ln>
              <a:latin typeface="華康中圓體(P)" pitchFamily="34" charset="-120"/>
              <a:ea typeface="華康中圓體(P)" pitchFamily="34" charset="-120"/>
            </a:endParaRPr>
          </a:p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zh-TW" altLang="en-US" sz="3600" b="1" dirty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      </a:t>
            </a:r>
            <a:endParaRPr lang="zh-TW" altLang="en-US" sz="2800" b="1" dirty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8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8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8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8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8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8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142844" y="285728"/>
            <a:ext cx="871543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31520" indent="-548640">
              <a:spcBef>
                <a:spcPts val="1200"/>
              </a:spcBef>
              <a:buFont typeface="+mj-lt"/>
              <a:buAutoNum type="romanUcPeriod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第一章：沒有一般信首的稱讚感恩，直入教會問題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—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虛浮的話取代了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愛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』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。這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愛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』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從何而來？教會怎樣錯誤地運用了律法？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109728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保羅為何重提自己過去的背景？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	</a:t>
            </a:r>
          </a:p>
          <a:p>
            <a:pPr marL="1040130" indent="-857250">
              <a:spcBef>
                <a:spcPts val="1200"/>
              </a:spcBef>
              <a:buFont typeface="+mj-lt"/>
              <a:buAutoNum type="romanUcPeriod" startAt="2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第二章：教會聚會的提示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1280160" indent="-548640">
              <a:spcBef>
                <a:spcPts val="1200"/>
              </a:spcBef>
              <a:buFont typeface="+mj-lt"/>
              <a:buAutoNum type="alphaLcParenR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為萬人及君王禱告代求。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1280160" indent="-548640">
              <a:spcBef>
                <a:spcPts val="1200"/>
              </a:spcBef>
              <a:buFont typeface="+mj-lt"/>
              <a:buAutoNum type="alphaLcParenR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聚會中男女應有的表現及角色。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128016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男人在屬靈事上應負的責任與角色。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0" y="188640"/>
            <a:ext cx="871543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40130" indent="-857250">
              <a:spcBef>
                <a:spcPts val="1200"/>
              </a:spcBef>
              <a:buFont typeface="+mj-lt"/>
              <a:buAutoNum type="romanUcPeriod" startAt="3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第三章：教會長執的資格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監督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〔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長老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〕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的資格與執事有何不同？這兩張教會領袖資格清單與俗世社會領袖有何異同？這兩張大部份是個人品德的清單是否可以互調，仍然有效？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此外，保羅對教會挑選長執的最大原則就是明白教會在這世界的角色：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『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教會是永生神的家，真理的柱石和根基。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』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既然如此，為何今日教會長執同工間會產生許多的張力與衝突？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  <p:bldP spid="38809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0" y="188640"/>
            <a:ext cx="8715436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40130" indent="-857250">
              <a:spcBef>
                <a:spcPts val="600"/>
              </a:spcBef>
              <a:buFont typeface="+mj-lt"/>
              <a:buAutoNum type="romanUcPeriod" startAt="4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第四章：傳道人自身的榜樣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提醒信徒防備假師傅：防止假師傅的最後方法，是在真理的話語上得教育。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在言語，行為，愛心，信心，清潔上都作信徒的榜樣。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以宣讀，勸勉，教導為念。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殷勸使用所得的恩賜，並要專心，在事奉中長進。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恆心謹慎自己和自己的教訓，因為這樣行，又救自己，又能救聽你的人。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0" y="188640"/>
            <a:ext cx="871543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40130" indent="-857250">
              <a:spcBef>
                <a:spcPts val="600"/>
              </a:spcBef>
              <a:buFont typeface="+mj-lt"/>
              <a:buAutoNum type="romanUcPeriod" startAt="5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第五章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：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教會治理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如何對待不同年齡，不同需要會友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教會福利制度。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如何對待長老傳道人</a:t>
            </a: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正視教會中的罪。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0" y="188640"/>
            <a:ext cx="87154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40130" indent="-857250">
              <a:spcBef>
                <a:spcPts val="1200"/>
              </a:spcBef>
              <a:buFont typeface="+mj-lt"/>
              <a:buAutoNum type="romanUcPeriod" startAt="6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第六章：持定永生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主僕合宜地相對，信道者更需如此。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貪財是萬惡之根。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屬神的人要逃避這些事，追求公義，敬虔，信心，愛心，忍耐，溫柔。為真道打美好的仗，持定永生。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  <a:p>
            <a:pPr marL="914400" indent="-548640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不要倚靠無定的錢財，只要倚靠那厚賜百物給我們享受的神。又要行善，樂意供給人，為自己積成美好的根基，預備將來，持定那真正的生命。</a:t>
            </a:r>
            <a:endParaRPr lang="en-US" altLang="zh-TW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916832"/>
            <a:ext cx="698477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     </a:t>
            </a:r>
            <a:r>
              <a:rPr lang="zh-TW" altLang="en-US" sz="4000" dirty="0" smtClean="0"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提摩太後書</a:t>
            </a:r>
            <a:r>
              <a:rPr lang="en-US" altLang="zh-TW" sz="40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4471</TotalTime>
  <Words>2490</Words>
  <Application>Microsoft Office PowerPoint</Application>
  <PresentationFormat>On-screen Show (4:3)</PresentationFormat>
  <Paragraphs>149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426</cp:revision>
  <dcterms:created xsi:type="dcterms:W3CDTF">2006-10-29T06:33:09Z</dcterms:created>
  <dcterms:modified xsi:type="dcterms:W3CDTF">2015-10-25T05:10:44Z</dcterms:modified>
</cp:coreProperties>
</file>